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1"/>
  </p:sldMasterIdLst>
  <p:notesMasterIdLst>
    <p:notesMasterId r:id="rId16"/>
  </p:notesMasterIdLst>
  <p:handoutMasterIdLst>
    <p:handoutMasterId r:id="rId17"/>
  </p:handoutMasterIdLst>
  <p:sldIdLst>
    <p:sldId id="326" r:id="rId2"/>
    <p:sldId id="331" r:id="rId3"/>
    <p:sldId id="327" r:id="rId4"/>
    <p:sldId id="328" r:id="rId5"/>
    <p:sldId id="330" r:id="rId6"/>
    <p:sldId id="332" r:id="rId7"/>
    <p:sldId id="334" r:id="rId8"/>
    <p:sldId id="333" r:id="rId9"/>
    <p:sldId id="335" r:id="rId10"/>
    <p:sldId id="337" r:id="rId11"/>
    <p:sldId id="338" r:id="rId12"/>
    <p:sldId id="319" r:id="rId13"/>
    <p:sldId id="323" r:id="rId14"/>
    <p:sldId id="324" r:id="rId15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26"/>
            <p14:sldId id="331"/>
            <p14:sldId id="327"/>
            <p14:sldId id="328"/>
            <p14:sldId id="330"/>
            <p14:sldId id="332"/>
            <p14:sldId id="334"/>
            <p14:sldId id="333"/>
            <p14:sldId id="335"/>
            <p14:sldId id="337"/>
            <p14:sldId id="338"/>
          </p14:sldIdLst>
        </p14:section>
        <p14:section name="MÉTHODOLOGIE" id="{EB03BDE6-D677-4574-A7BF-9721F91BDEB8}">
          <p14:sldIdLst>
            <p14:sldId id="319"/>
            <p14:sldId id="323"/>
            <p14:sldId id="32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howGuides="1">
      <p:cViewPr varScale="1">
        <p:scale>
          <a:sx n="141" d="100"/>
          <a:sy n="141" d="100"/>
        </p:scale>
        <p:origin x="702" y="120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388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6462907-2AFE-CB4E-A75D-7CD19B95562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1AF184A-E399-5241-9F68-9B5C7051B6E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5E46F9-C681-9B4D-BF6F-0AE79FA898C9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135C97A-B8C6-934A-83F2-B1FEBF3B19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40C0398-7463-2548-8B3E-BE5FA25220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E5ABCE-CBD5-7C49-98F9-4D91D41C4D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15361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28/07/2026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23/07/2026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/>
              <a:t>Direction générale de l’alimentation / Mission des urgences sanitaires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3D2A15E-D787-5B45-85C6-6526365235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0000" y="179999"/>
            <a:ext cx="5148000" cy="368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23/07/2026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Direction générale de l’alimentation / Mission des urgences sanitaires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00FB9DC8-83C6-0F40-A868-9F863977E3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0000" y="180000"/>
            <a:ext cx="2808000" cy="200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23/07/2026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Direction générale de l’alimentation / Mission des urgences sanitaires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738000"/>
            <a:ext cx="9144000" cy="44064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23/07/2026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Direction générale de l’alimentation / Mission des urgences sanitaires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23/07/2026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Direction générale de l’alimentation / Mission des urgences sanitaires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23/07/2026</a:t>
            </a:r>
            <a:endParaRPr lang="fr-FR" cap="all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Direction générale de l’alimentation / Mission des urgences sanitaires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359998" y="1836000"/>
            <a:ext cx="8424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23/07/2026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Direction générale de l’alimentation / Mission des urgences sanitaires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746B5A3B-42C8-C646-ABC9-A062B83A1C9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88000" y="108000"/>
            <a:ext cx="1007999" cy="7215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798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curia.europa.eu/jcms/jcms/j_6/fr/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23/07/2026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l’alimentation / Mission des urgences sanitaires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4296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73A53B-99D2-9C80-9932-05BDB625F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23/07/2026</a:t>
            </a:r>
            <a:endParaRPr lang="fr-FR" cap="all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0D14D6-5504-EE21-AC97-03F396EB2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l’alimentation / Mission des urgences sanitaires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826BAC-B0E7-E255-DDA6-D3239DBC6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9170C90B-B818-89A5-3080-04A4A285092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24464" y="1941966"/>
            <a:ext cx="8424000" cy="2574000"/>
          </a:xfrm>
        </p:spPr>
        <p:txBody>
          <a:bodyPr/>
          <a:lstStyle/>
          <a:p>
            <a:r>
              <a:rPr lang="fr-FR" dirty="0"/>
              <a:t>Ajout d’une note de bas de page précisant ce qui est entendu par « durée de vie du produit &lt; 5 jours », dans le cas notamment des durées de vie secondaires.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Mise à jour du modèle de recommandations aux consommateurs, pour une parfaite cohérence avec le § de </a:t>
            </a:r>
            <a:r>
              <a:rPr lang="fr-FR" dirty="0" err="1"/>
              <a:t>rappelconso</a:t>
            </a:r>
            <a:r>
              <a:rPr lang="fr-FR" dirty="0"/>
              <a:t>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EA56067-653A-DCF5-2BEC-CD9FFF2F3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484" y="2394367"/>
            <a:ext cx="2880320" cy="179535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6BE9CB5-280F-0E77-12ED-001A70308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1984" y="2428414"/>
            <a:ext cx="4700526" cy="86363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F06587F-0E1F-B8EF-1F18-61981F54CFF3}"/>
              </a:ext>
            </a:extLst>
          </p:cNvPr>
          <p:cNvSpPr txBox="1"/>
          <p:nvPr/>
        </p:nvSpPr>
        <p:spPr>
          <a:xfrm>
            <a:off x="179512" y="933887"/>
            <a:ext cx="76328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/>
                <a:ea typeface="+mj-ea"/>
                <a:cs typeface="+mj-cs"/>
              </a:rPr>
              <a:t>3. Autres modifications mineures du GGA </a:t>
            </a:r>
            <a:b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/>
                <a:ea typeface="+mj-ea"/>
                <a:cs typeface="+mj-cs"/>
              </a:rPr>
            </a:b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/>
                <a:ea typeface="+mj-ea"/>
                <a:cs typeface="+mj-cs"/>
              </a:rPr>
              <a:t>pour le risque 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/>
                <a:ea typeface="+mj-ea"/>
                <a:cs typeface="+mj-cs"/>
              </a:rPr>
              <a:t>Listeria monocytogenes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6956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00EFAD-2CF7-9789-C410-E600211C3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23/07/2026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D29F014-1E91-5C26-C588-B0AB62FBE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l’alimentation / Mission des urgences sanitaires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C0566F0-E964-DC94-59FF-BFB3DDDD1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A4982A3-355D-4C40-A93F-DCC4C317C96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algn="ctr"/>
            <a:r>
              <a:rPr lang="fr-FR" sz="2400" b="1" dirty="0"/>
              <a:t>C’est à vous !</a:t>
            </a:r>
          </a:p>
          <a:p>
            <a:pPr algn="ctr"/>
            <a:r>
              <a:rPr lang="fr-FR" sz="2400" dirty="0"/>
              <a:t>alertes.dgal@agriculture.gouv.fr</a:t>
            </a:r>
          </a:p>
        </p:txBody>
      </p:sp>
    </p:spTree>
    <p:extLst>
      <p:ext uri="{BB962C8B-B14F-4D97-AF65-F5344CB8AC3E}">
        <p14:creationId xmlns:p14="http://schemas.microsoft.com/office/powerpoint/2010/main" val="587395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640" y="3831890"/>
            <a:ext cx="4386634" cy="66498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7816196" y="3962341"/>
            <a:ext cx="540000" cy="288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  <a:cs typeface="Arial" charset="0"/>
              </a:rPr>
              <a:t>1 &amp; 2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6772484" y="4016341"/>
            <a:ext cx="288000" cy="180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1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6" name="Connecteur droit 15"/>
          <p:cNvCxnSpPr>
            <a:stCxn id="14" idx="1"/>
            <a:endCxn id="15" idx="3"/>
          </p:cNvCxnSpPr>
          <p:nvPr/>
        </p:nvCxnSpPr>
        <p:spPr bwMode="auto">
          <a:xfrm flipH="1">
            <a:off x="7060484" y="4106341"/>
            <a:ext cx="755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Réduire / Augmenter le niveau de liste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 dirty="0"/>
              <a:t>Pour augmenter le niveau de liste :</a:t>
            </a:r>
          </a:p>
          <a:p>
            <a:pPr lvl="2"/>
            <a:r>
              <a:rPr lang="fr-FR" dirty="0"/>
              <a:t>(Ex. : pour passer du texte de niveau 1 au texte de niveau 2 sur la page suivante)</a:t>
            </a:r>
          </a:p>
          <a:p>
            <a:pPr lvl="2"/>
            <a:r>
              <a:rPr lang="fr-FR" dirty="0"/>
              <a:t>Sélectionner le texte de niveau 1 sur la page de texte</a:t>
            </a:r>
          </a:p>
          <a:p>
            <a:pPr lvl="2"/>
            <a:r>
              <a:rPr lang="fr-FR" dirty="0"/>
              <a:t>Menu Accueil / Augmenter le niveau de liste </a:t>
            </a:r>
            <a:r>
              <a:rPr lang="fr-FR" dirty="0">
                <a:solidFill>
                  <a:schemeClr val="bg2"/>
                </a:solidFill>
              </a:rPr>
              <a:t>(2)</a:t>
            </a:r>
          </a:p>
          <a:p>
            <a:pPr lvl="2"/>
            <a:r>
              <a:rPr lang="fr-FR" dirty="0"/>
              <a:t>Cette opération permet de passer au niveau de texte suivant</a:t>
            </a:r>
          </a:p>
          <a:p>
            <a:endParaRPr lang="fr-FR" dirty="0"/>
          </a:p>
          <a:p>
            <a:r>
              <a:rPr lang="fr-FR" dirty="0"/>
              <a:t>Pour réduire le niveau de liste :</a:t>
            </a:r>
          </a:p>
          <a:p>
            <a:pPr lvl="2"/>
            <a:r>
              <a:rPr lang="fr-FR" dirty="0"/>
              <a:t>(Ex. : pour passer du texte niveau 2 au texte niveau 1 sur la page suivante)</a:t>
            </a:r>
          </a:p>
          <a:p>
            <a:pPr lvl="2"/>
            <a:r>
              <a:rPr lang="fr-FR" dirty="0"/>
              <a:t>Sélectionner le texte niveau 2 sur la page de texte</a:t>
            </a:r>
          </a:p>
          <a:p>
            <a:pPr lvl="2"/>
            <a:r>
              <a:rPr lang="fr-FR" dirty="0"/>
              <a:t>Menu Accueil / Réduire le niveau de liste </a:t>
            </a:r>
            <a:r>
              <a:rPr lang="fr-FR" dirty="0">
                <a:solidFill>
                  <a:schemeClr val="bg2"/>
                </a:solidFill>
              </a:rPr>
              <a:t>(1)</a:t>
            </a:r>
          </a:p>
          <a:p>
            <a:pPr lvl="2"/>
            <a:r>
              <a:rPr lang="fr-FR" dirty="0"/>
              <a:t>Cette opération permet de passer au niveau de texte précédent</a:t>
            </a:r>
          </a:p>
        </p:txBody>
      </p:sp>
      <p:sp>
        <p:nvSpPr>
          <p:cNvPr id="27" name="Espace réservé du texte 2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Méthodologie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23/07/2026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l’alimentation / Mission des urgences sanitaires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12</a:t>
            </a:fld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Titre</a:t>
            </a:r>
            <a:endParaRPr lang="fr-FR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  <a:endParaRPr lang="fr-FR" dirty="0"/>
          </a:p>
        </p:txBody>
      </p:sp>
      <p:sp>
        <p:nvSpPr>
          <p:cNvPr id="23" name="Espace réservé du texte 2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/>
              <a:t>Titre de partie</a:t>
            </a:r>
          </a:p>
          <a:p>
            <a:pPr lvl="1"/>
            <a:r>
              <a:rPr lang="fr-FR"/>
              <a:t>Sous-titre de partie</a:t>
            </a:r>
            <a:endParaRPr lang="fr-FR" dirty="0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23/07/2026</a:t>
            </a:r>
            <a:endParaRPr lang="fr-FR" cap="all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l’alimentation / Mission des urgences sanitaires</a:t>
            </a:r>
            <a:endParaRPr lang="fr-FR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1818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Copier / coller les textes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 dirty="0"/>
              <a:t>À partir d’une ancienne présentation</a:t>
            </a:r>
          </a:p>
          <a:p>
            <a:pPr lvl="2"/>
            <a:r>
              <a:rPr lang="fr-FR" dirty="0"/>
              <a:t>Sélectionner et copier les textes de votre ancienne présentation</a:t>
            </a:r>
          </a:p>
          <a:p>
            <a:pPr lvl="2"/>
            <a:r>
              <a:rPr lang="fr-FR" dirty="0"/>
              <a:t>Sélectionner la zone texte de la nouvelle présentation</a:t>
            </a:r>
          </a:p>
          <a:p>
            <a:pPr lvl="2"/>
            <a:r>
              <a:rPr lang="fr-FR" dirty="0"/>
              <a:t>Cliquer sur « Accueil / Coller (sélectionner la petite flèche sous l’icône Coller) / Collage spécial »</a:t>
            </a:r>
          </a:p>
          <a:p>
            <a:pPr lvl="2"/>
            <a:r>
              <a:rPr lang="fr-FR" dirty="0"/>
              <a:t>Cocher « Coller », « Texte sans mise en forme »  et « OK »</a:t>
            </a:r>
          </a:p>
          <a:p>
            <a:pPr lvl="2"/>
            <a:r>
              <a:rPr lang="fr-FR" dirty="0"/>
              <a:t>Il faut ensuite appliquer les niveaux de texte à l’aide des outils « Réduire / Augmenter le niveau de liste »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Méthodologie</a:t>
            </a:r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23/07/2026</a:t>
            </a:r>
            <a:endParaRPr lang="fr-FR" cap="all" dirty="0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l’alimentation / Mission des urgences sanitaires</a:t>
            </a:r>
            <a:endParaRPr lang="fr-FR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8855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Webinaire Listeria</a:t>
            </a:r>
          </a:p>
          <a:p>
            <a:pPr lvl="1"/>
            <a:r>
              <a:rPr lang="fr-FR" dirty="0"/>
              <a:t>À destination des organisations professionnelles et des laboratoires pour accompagner la parution de l’IT DGAL/MUS/2026-400 </a:t>
            </a:r>
          </a:p>
          <a:p>
            <a:pPr lvl="1"/>
            <a:r>
              <a:rPr lang="fr-FR" sz="1200" i="1" dirty="0">
                <a:solidFill>
                  <a:schemeClr val="tx2"/>
                </a:solidFill>
              </a:rPr>
              <a:t>« Révision d'un critère de sécurité et des critères d'information du consommateur pour les denrées en fin de vie en ce qui concerne le risque </a:t>
            </a:r>
            <a:r>
              <a:rPr lang="fr-FR" sz="1200" dirty="0">
                <a:solidFill>
                  <a:schemeClr val="tx2"/>
                </a:solidFill>
              </a:rPr>
              <a:t>Listeria monocytogenes </a:t>
            </a:r>
            <a:r>
              <a:rPr lang="fr-FR" sz="1200" i="1" dirty="0">
                <a:solidFill>
                  <a:schemeClr val="tx2"/>
                </a:solidFill>
              </a:rPr>
              <a:t>»</a:t>
            </a:r>
            <a:endParaRPr lang="fr-FR" i="1" dirty="0">
              <a:solidFill>
                <a:schemeClr val="tx2"/>
              </a:solidFill>
            </a:endParaRP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23/07/2026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l’alimentation / Mission des urgences sanitaires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1515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Les critères de sécurité pour </a:t>
            </a:r>
            <a:r>
              <a:rPr lang="fr-FR" i="1" dirty="0"/>
              <a:t>Listeria monocytogenes (Lm)</a:t>
            </a:r>
            <a:r>
              <a:rPr lang="fr-FR" dirty="0"/>
              <a:t> dans les denrées « prêtes à manger » sans preuve d’absence de développement au-delà de 100 </a:t>
            </a:r>
            <a:r>
              <a:rPr lang="fr-FR" dirty="0" err="1"/>
              <a:t>ufc</a:t>
            </a:r>
            <a:r>
              <a:rPr lang="fr-FR" dirty="0"/>
              <a:t>/g</a:t>
            </a:r>
          </a:p>
          <a:p>
            <a:pPr lvl="1"/>
            <a:r>
              <a:rPr lang="fr-FR" dirty="0"/>
              <a:t>Jusqu’au 30 juin 2026</a:t>
            </a:r>
          </a:p>
          <a:p>
            <a:pPr lvl="1"/>
            <a:r>
              <a:rPr lang="fr-FR" dirty="0"/>
              <a:t>A compter du 1</a:t>
            </a:r>
            <a:r>
              <a:rPr lang="fr-FR" baseline="30000" dirty="0"/>
              <a:t>er</a:t>
            </a:r>
            <a:r>
              <a:rPr lang="fr-FR" dirty="0"/>
              <a:t> juillet 2026</a:t>
            </a:r>
          </a:p>
          <a:p>
            <a:pPr lvl="1"/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Font typeface="+mj-lt"/>
              <a:buAutoNum type="arabicPeriod" startAt="2"/>
            </a:pPr>
            <a:r>
              <a:rPr lang="fr-FR" dirty="0"/>
              <a:t>L’information du consommateur pour les denrées en fin de durée de vie contaminées par </a:t>
            </a:r>
            <a:r>
              <a:rPr lang="fr-FR" i="1" dirty="0"/>
              <a:t>Lm</a:t>
            </a:r>
          </a:p>
          <a:p>
            <a:pPr lvl="1"/>
            <a:r>
              <a:rPr lang="fr-FR" dirty="0"/>
              <a:t>Avant la parution de l’IT DGAL/MUS/2026-400</a:t>
            </a:r>
          </a:p>
          <a:p>
            <a:pPr lvl="1"/>
            <a:r>
              <a:rPr lang="fr-FR" dirty="0"/>
              <a:t>A compter de la parution de l’IT DGAL/MUS/2026-400 (14 juillet 2026)</a:t>
            </a:r>
          </a:p>
        </p:txBody>
      </p:sp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23/07/2026</a:t>
            </a:r>
            <a:endParaRPr lang="fr-FR" cap="all" dirty="0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l’alimentation / Mission des urgences sanitaires</a:t>
            </a:r>
            <a:endParaRPr lang="fr-FR" dirty="0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51051BE-CFB4-9171-EA76-90179162C6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3. Autres modifications mineures du Guide d’aide à la gestion des alertes d’origine alimentaire</a:t>
            </a:r>
          </a:p>
          <a:p>
            <a:pPr marL="0" indent="0">
              <a:buNone/>
            </a:pPr>
            <a:r>
              <a:rPr lang="fr-FR" b="0" dirty="0"/>
              <a:t>puis </a:t>
            </a:r>
          </a:p>
          <a:p>
            <a:pPr marL="0" indent="0">
              <a:buNone/>
            </a:pPr>
            <a:r>
              <a:rPr lang="fr-FR" dirty="0">
                <a:solidFill>
                  <a:schemeClr val="tx2"/>
                </a:solidFill>
              </a:rPr>
              <a:t>Echanges avec les participants</a:t>
            </a:r>
          </a:p>
        </p:txBody>
      </p:sp>
    </p:spTree>
    <p:extLst>
      <p:ext uri="{BB962C8B-B14F-4D97-AF65-F5344CB8AC3E}">
        <p14:creationId xmlns:p14="http://schemas.microsoft.com/office/powerpoint/2010/main" val="2757853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360001" y="843558"/>
            <a:ext cx="5220112" cy="4046400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/>
          <a:p>
            <a:r>
              <a:rPr lang="fr-FR" sz="2400" dirty="0"/>
              <a:t>Les critères de sécurité pour Listeria monocytogenes (Lm) dans les denrées « prêtes à manger »* </a:t>
            </a:r>
            <a:r>
              <a:rPr lang="fr-FR" sz="2400" dirty="0">
                <a:solidFill>
                  <a:schemeClr val="tx2"/>
                </a:solidFill>
              </a:rPr>
              <a:t>sans preuve d’absence de développement</a:t>
            </a:r>
            <a:r>
              <a:rPr lang="fr-FR" sz="2400" dirty="0"/>
              <a:t> au-delà de 100 </a:t>
            </a:r>
            <a:r>
              <a:rPr lang="fr-FR" sz="2400" dirty="0" err="1"/>
              <a:t>ufc</a:t>
            </a:r>
            <a:r>
              <a:rPr lang="fr-FR" sz="2400" dirty="0"/>
              <a:t>/g</a:t>
            </a:r>
            <a:br>
              <a:rPr lang="fr-FR" dirty="0">
                <a:solidFill>
                  <a:schemeClr val="accent3"/>
                </a:solidFill>
              </a:rPr>
            </a:br>
            <a:br>
              <a:rPr lang="fr-FR" dirty="0"/>
            </a:br>
            <a:br>
              <a:rPr lang="fr-FR" dirty="0"/>
            </a:br>
            <a:r>
              <a:rPr lang="fr-FR" sz="1400" b="0" i="1" dirty="0"/>
              <a:t>*autres que celles destinées aux nourrissons ou à des fins médicales spéciales</a:t>
            </a:r>
            <a:endParaRPr lang="fr-FR" b="0" i="1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23/07/2026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l’alimentation / Mission des urgences sanitaires</a:t>
            </a:r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840E95C-093A-9CA7-A4DB-5530ED264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894884" y="717758"/>
            <a:ext cx="2088233" cy="277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53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F14C261-8CB8-7E06-2EBA-789C54DB1B5C}"/>
              </a:ext>
            </a:extLst>
          </p:cNvPr>
          <p:cNvSpPr/>
          <p:nvPr/>
        </p:nvSpPr>
        <p:spPr>
          <a:xfrm>
            <a:off x="1080120" y="3544055"/>
            <a:ext cx="1512168" cy="144016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586247FF-79DB-0A2B-0D48-A727D37DE785}"/>
              </a:ext>
            </a:extLst>
          </p:cNvPr>
          <p:cNvSpPr/>
          <p:nvPr/>
        </p:nvSpPr>
        <p:spPr>
          <a:xfrm>
            <a:off x="1080120" y="2355726"/>
            <a:ext cx="1512168" cy="144016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Jusqu’au 30 juin 2026 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23/07/2026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l’alimentation / Mission des urgences sanitaires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566B7C3-3416-E5E7-9747-8D82AA858F08}"/>
              </a:ext>
            </a:extLst>
          </p:cNvPr>
          <p:cNvSpPr txBox="1"/>
          <p:nvPr/>
        </p:nvSpPr>
        <p:spPr>
          <a:xfrm>
            <a:off x="5327576" y="2093243"/>
            <a:ext cx="3561942" cy="184665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fr-FR" sz="1100" dirty="0">
                <a:effectLst/>
                <a:latin typeface="Arial" panose="020B0604020202020204" pitchFamily="34" charset="0"/>
                <a:ea typeface="Times New Roman ;color:black;mso-bidi-language:AR-SA"/>
              </a:rPr>
              <a:t>Conformité de l’ajout </a:t>
            </a:r>
            <a:r>
              <a:rPr lang="fr-FR" sz="1100" dirty="0">
                <a:latin typeface="Arial" panose="020B0604020202020204" pitchFamily="34" charset="0"/>
                <a:ea typeface="Times New Roman ;color:black;mso-bidi-language:AR-SA"/>
              </a:rPr>
              <a:t>français au droit UE =&gt; </a:t>
            </a:r>
            <a:r>
              <a:rPr lang="fr-FR" sz="1100" dirty="0">
                <a:effectLst/>
                <a:latin typeface="Arial" panose="020B0604020202020204" pitchFamily="34" charset="0"/>
                <a:ea typeface="Times New Roman ;color:black;mso-bidi-language:AR-SA"/>
              </a:rPr>
              <a:t>Arrêt CJUE disponible sur </a:t>
            </a:r>
            <a:r>
              <a:rPr lang="fr-FR" sz="1100" dirty="0">
                <a:effectLst/>
                <a:latin typeface="Arial" panose="020B0604020202020204" pitchFamily="34" charset="0"/>
                <a:ea typeface="Times New Roman ;color:black;mso-bidi-language:AR-SA"/>
                <a:hlinkClick r:id="rId2"/>
              </a:rPr>
              <a:t>https://curia.europa.eu/</a:t>
            </a:r>
            <a:r>
              <a:rPr lang="fr-FR" sz="1100" dirty="0">
                <a:effectLst/>
                <a:latin typeface="Arial" panose="020B0604020202020204" pitchFamily="34" charset="0"/>
                <a:ea typeface="Times New Roman ;color:black;mso-bidi-language:AR-SA"/>
              </a:rPr>
              <a:t> (affaire C-51/21) : </a:t>
            </a:r>
          </a:p>
          <a:p>
            <a:endParaRPr lang="fr-FR" sz="1100" i="1" dirty="0">
              <a:solidFill>
                <a:schemeClr val="tx2"/>
              </a:solidFill>
              <a:latin typeface="Arial" panose="020B0604020202020204" pitchFamily="34" charset="0"/>
              <a:ea typeface="Times New Roman ;color:black;mso-bidi-language:AR-SA"/>
            </a:endParaRPr>
          </a:p>
          <a:p>
            <a:pPr algn="just"/>
            <a:r>
              <a:rPr lang="fr-FR" sz="1000" i="1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 ;color:black;mso-bidi-language:AR-SA"/>
              </a:rPr>
              <a:t>“L’application de la limite de tolérance égale à zéro aux produits alimentaires qui ont été mis sur le marché, sans que le fabricant ait démontré, à la satisfaction de l’autorité compétente, que, pendant leur durée de conservation, ces produits respecteraient la limite de 100 </a:t>
            </a:r>
            <a:r>
              <a:rPr lang="fr-FR" sz="1000" i="1" dirty="0" err="1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 ;color:black;mso-bidi-language:AR-SA"/>
              </a:rPr>
              <a:t>ufc</a:t>
            </a:r>
            <a:r>
              <a:rPr lang="fr-FR" sz="1000" i="1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 ;color:black;mso-bidi-language:AR-SA"/>
              </a:rPr>
              <a:t>/g, peut ainsi constituer une « mesure appropriée », au sens de l’article 14, paragraphe 8, du règlement n°178/2002.”</a:t>
            </a:r>
            <a:endParaRPr lang="fr-FR" i="1" dirty="0">
              <a:solidFill>
                <a:schemeClr val="tx2"/>
              </a:solidFill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0B1408-FABB-C86A-56FA-D8E63939F08E}"/>
              </a:ext>
            </a:extLst>
          </p:cNvPr>
          <p:cNvSpPr/>
          <p:nvPr/>
        </p:nvSpPr>
        <p:spPr>
          <a:xfrm>
            <a:off x="720847" y="2822110"/>
            <a:ext cx="4463521" cy="576064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062D37-D4FF-850F-407B-A43CA8CB1C09}"/>
              </a:ext>
            </a:extLst>
          </p:cNvPr>
          <p:cNvSpPr txBox="1"/>
          <p:nvPr/>
        </p:nvSpPr>
        <p:spPr>
          <a:xfrm>
            <a:off x="666608" y="1633771"/>
            <a:ext cx="4572000" cy="2569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ea typeface="Times New Roman" panose="02020603050405020304" pitchFamily="18" charset="0"/>
              </a:rPr>
              <a:t>P</a:t>
            </a:r>
            <a:r>
              <a:rPr lang="fr-FR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our les denrées prêtes à manger (PAM) dans lesquelles Lm peut se développer, </a:t>
            </a:r>
            <a:r>
              <a:rPr lang="fr-FR" sz="1100" dirty="0">
                <a:solidFill>
                  <a:schemeClr val="bg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dès lors qu'il n'est pas prouvé, à la satisfaction des autorités, que le critère de 100 </a:t>
            </a:r>
            <a:r>
              <a:rPr lang="fr-FR" sz="1100" dirty="0" err="1">
                <a:solidFill>
                  <a:schemeClr val="bg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ufc</a:t>
            </a:r>
            <a:r>
              <a:rPr lang="fr-FR" sz="1100" dirty="0">
                <a:solidFill>
                  <a:schemeClr val="bg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/g ne sera pas dépassé à DLC</a:t>
            </a:r>
            <a:r>
              <a:rPr lang="fr-FR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: </a:t>
            </a:r>
            <a:br>
              <a:rPr lang="fr-FR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fr-FR" sz="11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fr-FR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le critère réglementaire UE (RCE 2073/2005) « </a:t>
            </a:r>
            <a:r>
              <a:rPr lang="fr-FR" sz="1100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non détecté </a:t>
            </a:r>
            <a:r>
              <a:rPr lang="fr-FR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dans 25g » s'appliquait </a:t>
            </a:r>
            <a:r>
              <a:rPr lang="fr-FR" sz="11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avant la mise sur le marché</a:t>
            </a:r>
            <a:r>
              <a:rPr lang="fr-FR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;</a:t>
            </a:r>
          </a:p>
          <a:p>
            <a:pPr marL="171450" indent="-171450">
              <a:buFontTx/>
              <a:buChar char="-"/>
            </a:pPr>
            <a:endParaRPr lang="fr-FR" sz="11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fr-FR" sz="1100" dirty="0">
                <a:latin typeface="Arial" panose="020B0604020202020204" pitchFamily="34" charset="0"/>
                <a:ea typeface="Times New Roman" panose="02020603050405020304" pitchFamily="18" charset="0"/>
              </a:rPr>
              <a:t>le critère d'alerte FR (articles 14 et 19 du RCE 178/2002 et GGA) « </a:t>
            </a:r>
            <a:r>
              <a:rPr lang="fr-FR" sz="1100" dirty="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non détecté</a:t>
            </a:r>
            <a:r>
              <a:rPr lang="fr-FR" sz="1100" dirty="0">
                <a:latin typeface="Arial" panose="020B0604020202020204" pitchFamily="34" charset="0"/>
                <a:ea typeface="Times New Roman" panose="02020603050405020304" pitchFamily="18" charset="0"/>
              </a:rPr>
              <a:t> dans 25g » s'appliquait </a:t>
            </a:r>
            <a:r>
              <a:rPr lang="fr-FR" sz="1100" b="1" dirty="0">
                <a:latin typeface="Arial" panose="020B0604020202020204" pitchFamily="34" charset="0"/>
                <a:ea typeface="Times New Roman" panose="02020603050405020304" pitchFamily="18" charset="0"/>
              </a:rPr>
              <a:t>pendant la mise sur le marché</a:t>
            </a:r>
            <a:r>
              <a:rPr lang="fr-FR" sz="1100" dirty="0">
                <a:latin typeface="Arial" panose="020B0604020202020204" pitchFamily="34" charset="0"/>
                <a:ea typeface="Times New Roman" panose="02020603050405020304" pitchFamily="18" charset="0"/>
              </a:rPr>
              <a:t> (avant la DLC) ;</a:t>
            </a:r>
          </a:p>
          <a:p>
            <a:pPr marL="171450" indent="-171450">
              <a:buFontTx/>
              <a:buChar char="-"/>
            </a:pPr>
            <a:endParaRPr lang="fr-FR" sz="11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fr-FR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le critère réglementaire UE (RCE 2073/2005) </a:t>
            </a:r>
            <a:r>
              <a:rPr lang="fr-FR" sz="1100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&lt;100ufc/g</a:t>
            </a:r>
            <a:r>
              <a:rPr lang="fr-FR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s'appliquait </a:t>
            </a:r>
            <a:r>
              <a:rPr lang="fr-FR" sz="11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à DLC</a:t>
            </a:r>
            <a:r>
              <a:rPr lang="fr-FR" sz="11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br>
              <a:rPr lang="fr-FR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0C1A0800-8A01-B487-D00F-268D6284C3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5589" y="1620000"/>
            <a:ext cx="2188776" cy="403517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D052B4D6-A308-506A-BF7F-F19E56F96AD9}"/>
              </a:ext>
            </a:extLst>
          </p:cNvPr>
          <p:cNvCxnSpPr>
            <a:cxnSpLocks/>
          </p:cNvCxnSpPr>
          <p:nvPr/>
        </p:nvCxnSpPr>
        <p:spPr>
          <a:xfrm>
            <a:off x="354238" y="2355726"/>
            <a:ext cx="0" cy="13323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77C52C1C-21AF-6265-3281-6BF4682D896B}"/>
              </a:ext>
            </a:extLst>
          </p:cNvPr>
          <p:cNvSpPr txBox="1"/>
          <p:nvPr/>
        </p:nvSpPr>
        <p:spPr>
          <a:xfrm>
            <a:off x="61179" y="2063738"/>
            <a:ext cx="647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00" dirty="0"/>
              <a:t>Chez le </a:t>
            </a:r>
          </a:p>
          <a:p>
            <a:pPr algn="ctr"/>
            <a:r>
              <a:rPr lang="fr-FR" sz="700" dirty="0"/>
              <a:t>fabricant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AF66B24-9AB9-D384-E2E8-46B1BB145B2B}"/>
              </a:ext>
            </a:extLst>
          </p:cNvPr>
          <p:cNvSpPr txBox="1"/>
          <p:nvPr/>
        </p:nvSpPr>
        <p:spPr>
          <a:xfrm>
            <a:off x="31096" y="3701842"/>
            <a:ext cx="64709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00" dirty="0"/>
              <a:t>À DLC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48F7E04-75C3-9169-2892-6DA61D907F53}"/>
              </a:ext>
            </a:extLst>
          </p:cNvPr>
          <p:cNvSpPr txBox="1"/>
          <p:nvPr/>
        </p:nvSpPr>
        <p:spPr>
          <a:xfrm>
            <a:off x="5148064" y="843558"/>
            <a:ext cx="3635935" cy="4308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Annexe I RCE 2073/2005 critère 1.2 + Guide d’aide à la gestion des alertes d’origine alimentaire (GGA)</a:t>
            </a:r>
          </a:p>
        </p:txBody>
      </p:sp>
    </p:spTree>
    <p:extLst>
      <p:ext uri="{BB962C8B-B14F-4D97-AF65-F5344CB8AC3E}">
        <p14:creationId xmlns:p14="http://schemas.microsoft.com/office/powerpoint/2010/main" val="2522503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B5FD6-28BA-7509-8FA1-21AA265F6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C23B8E19-22CD-6AE6-FE7F-39DA434EC888}"/>
              </a:ext>
            </a:extLst>
          </p:cNvPr>
          <p:cNvSpPr/>
          <p:nvPr/>
        </p:nvSpPr>
        <p:spPr>
          <a:xfrm>
            <a:off x="971600" y="3109313"/>
            <a:ext cx="1512168" cy="144016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7FD63018-42BD-1ECB-2AC6-39BC4A893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 compter du 1er juillet 2026 </a:t>
            </a:r>
            <a:br>
              <a:rPr lang="fr-FR" dirty="0"/>
            </a:br>
            <a:r>
              <a:rPr lang="fr-FR" dirty="0"/>
              <a:t>–&gt; alignement UE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592F5B9-01BF-BFEA-5E4B-CE18B4E15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23/07/2026</a:t>
            </a:r>
            <a:endParaRPr lang="fr-FR" cap="all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2F62E5F-1D36-5F7A-6E06-59C23FD4A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l’alimentation / Mission des urgences sanitaires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D8EC4AD-E483-7203-9F80-7E987554A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0EAD494-E1B9-5513-3DE8-BC97D28143E0}"/>
              </a:ext>
            </a:extLst>
          </p:cNvPr>
          <p:cNvSpPr txBox="1"/>
          <p:nvPr/>
        </p:nvSpPr>
        <p:spPr>
          <a:xfrm>
            <a:off x="539552" y="2385630"/>
            <a:ext cx="4572000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ea typeface="Times New Roman" panose="02020603050405020304" pitchFamily="18" charset="0"/>
              </a:rPr>
              <a:t>P</a:t>
            </a:r>
            <a:r>
              <a:rPr lang="fr-FR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our les denrées prêtes à manger (PAM) dans lesquelles Lm peut se développer, </a:t>
            </a:r>
            <a:r>
              <a:rPr lang="fr-FR" sz="1100" dirty="0">
                <a:solidFill>
                  <a:schemeClr val="bg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dès lors qu'il n'est pas prouvé, à la satisfaction des autorités, que le critère de 100 </a:t>
            </a:r>
            <a:r>
              <a:rPr lang="fr-FR" sz="1100" dirty="0" err="1">
                <a:solidFill>
                  <a:schemeClr val="bg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ufc</a:t>
            </a:r>
            <a:r>
              <a:rPr lang="fr-FR" sz="1100" dirty="0">
                <a:solidFill>
                  <a:schemeClr val="bg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/g ne sera pas dépassé à DLC</a:t>
            </a:r>
            <a:r>
              <a:rPr lang="fr-FR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: </a:t>
            </a:r>
            <a:br>
              <a:rPr lang="fr-FR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fr-FR" sz="11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fr-FR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le critère réglementaire UE (RCE 2073/2005) « </a:t>
            </a:r>
            <a:r>
              <a:rPr lang="fr-FR" sz="1100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non détecté</a:t>
            </a:r>
            <a:r>
              <a:rPr lang="fr-FR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dans 25g » s'applique </a:t>
            </a:r>
            <a:r>
              <a:rPr lang="fr-FR" sz="11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avant, pendant la mise sur le marché et à DLC</a:t>
            </a:r>
            <a:r>
              <a:rPr lang="fr-FR" sz="1100" b="1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fr-FR" sz="11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br>
              <a:rPr lang="fr-FR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fr-FR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F300EAB-3B2F-8C13-9459-F0ADF35F23AA}"/>
              </a:ext>
            </a:extLst>
          </p:cNvPr>
          <p:cNvSpPr txBox="1"/>
          <p:nvPr/>
        </p:nvSpPr>
        <p:spPr>
          <a:xfrm>
            <a:off x="1133364" y="3562964"/>
            <a:ext cx="338437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00" dirty="0"/>
              <a:t>chez le fabricant = sur le marché = à DLC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A9F4D02-4E64-1D4A-D798-C069DB091D22}"/>
              </a:ext>
            </a:extLst>
          </p:cNvPr>
          <p:cNvSpPr txBox="1"/>
          <p:nvPr/>
        </p:nvSpPr>
        <p:spPr>
          <a:xfrm>
            <a:off x="5292081" y="2361530"/>
            <a:ext cx="3561942" cy="215443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fr-FR" sz="1000" dirty="0">
                <a:effectLst/>
                <a:latin typeface="Arial" panose="020B0604020202020204" pitchFamily="34" charset="0"/>
                <a:ea typeface="Times New Roman ;color:black;mso-bidi-language:AR-SA"/>
              </a:rPr>
              <a:t>Il est retenu un critère unique « non détecté dans 25g » : celui-ci doit s’appliquer y compris le dernier jour de la durée de conservation du produit*.</a:t>
            </a:r>
          </a:p>
          <a:p>
            <a:r>
              <a:rPr lang="fr-FR" sz="500" dirty="0">
                <a:effectLst/>
                <a:latin typeface="Arial" panose="020B0604020202020204" pitchFamily="34" charset="0"/>
                <a:ea typeface="Times New Roman ;color:black;mso-bidi-language:AR-SA"/>
              </a:rPr>
              <a:t> </a:t>
            </a:r>
            <a:endParaRPr lang="fr-FR" sz="1050" i="1" dirty="0">
              <a:solidFill>
                <a:schemeClr val="tx2"/>
              </a:solidFill>
              <a:latin typeface="Arial" panose="020B0604020202020204" pitchFamily="34" charset="0"/>
              <a:ea typeface="Times New Roman ;color:black;mso-bidi-language:AR-SA"/>
            </a:endParaRPr>
          </a:p>
          <a:p>
            <a:r>
              <a:rPr lang="fr-FR" sz="900" i="1" dirty="0">
                <a:latin typeface="Arial" panose="020B0604020202020204" pitchFamily="34" charset="0"/>
                <a:ea typeface="Times New Roman ;color:black;mso-bidi-language:AR-SA"/>
              </a:rPr>
              <a:t>Le critère UE « non détecté dans 25 g » précédemment applicable </a:t>
            </a:r>
            <a:r>
              <a:rPr lang="fr-FR" sz="900" i="1" dirty="0">
                <a:solidFill>
                  <a:schemeClr val="tx2"/>
                </a:solidFill>
                <a:latin typeface="Arial" panose="020B0604020202020204" pitchFamily="34" charset="0"/>
                <a:ea typeface="Times New Roman ;color:black;mso-bidi-language:AR-SA"/>
              </a:rPr>
              <a:t>« avant que la denrée n’ait quitté le contrôle de l’exploitant qui l’a fabriquée » </a:t>
            </a:r>
            <a:r>
              <a:rPr lang="fr-FR" sz="900" i="1" dirty="0">
                <a:latin typeface="Arial" panose="020B0604020202020204" pitchFamily="34" charset="0"/>
                <a:ea typeface="Times New Roman ;color:black;mso-bidi-language:AR-SA"/>
              </a:rPr>
              <a:t>devient applicable aux : </a:t>
            </a:r>
            <a:r>
              <a:rPr lang="fr-FR" sz="900" i="1" dirty="0">
                <a:solidFill>
                  <a:schemeClr val="tx2"/>
                </a:solidFill>
                <a:latin typeface="Arial" panose="020B0604020202020204" pitchFamily="34" charset="0"/>
                <a:ea typeface="Times New Roman ;color:black;mso-bidi-language:AR-SA"/>
              </a:rPr>
              <a:t>« produits mis sur le marché pendant leur durée de conservation ». </a:t>
            </a:r>
          </a:p>
          <a:p>
            <a:r>
              <a:rPr lang="fr-FR" sz="900" i="1" dirty="0">
                <a:latin typeface="Arial" panose="020B0604020202020204" pitchFamily="34" charset="0"/>
                <a:ea typeface="Times New Roman ;color:black;mso-bidi-language:AR-SA"/>
              </a:rPr>
              <a:t>« Afin de laisser aux exploitants du secteur alimentaire suffisamment de temps pour adapter leurs pratiques et procédures à la nouvelle exigence, </a:t>
            </a:r>
            <a:r>
              <a:rPr lang="fr-FR" sz="900" i="1" dirty="0">
                <a:solidFill>
                  <a:schemeClr val="tx2"/>
                </a:solidFill>
                <a:latin typeface="Arial" panose="020B0604020202020204" pitchFamily="34" charset="0"/>
                <a:ea typeface="Times New Roman ;color:black;mso-bidi-language:AR-SA"/>
              </a:rPr>
              <a:t>le présent règlement [est applicable] le 1er juillet 2026. »</a:t>
            </a:r>
          </a:p>
          <a:p>
            <a:endParaRPr lang="fr-FR" sz="900" i="1" dirty="0">
              <a:solidFill>
                <a:schemeClr val="tx2"/>
              </a:solidFill>
              <a:latin typeface="Arial" panose="020B0604020202020204" pitchFamily="34" charset="0"/>
              <a:ea typeface="Times New Roman ;color:black;mso-bidi-language:AR-SA"/>
            </a:endParaRPr>
          </a:p>
          <a:p>
            <a:r>
              <a:rPr lang="fr-FR" sz="900" i="1" dirty="0">
                <a:latin typeface="Arial" panose="020B0604020202020204" pitchFamily="34" charset="0"/>
                <a:ea typeface="Times New Roman ;color:black;mso-bidi-language:AR-SA"/>
              </a:rPr>
              <a:t>*</a:t>
            </a:r>
            <a:r>
              <a:rPr lang="fr-FR" sz="900" dirty="0">
                <a:latin typeface="Arial" panose="020B0604020202020204" pitchFamily="34" charset="0"/>
                <a:ea typeface="Times New Roman ;color:black;mso-bidi-language:AR-SA"/>
              </a:rPr>
              <a:t> Notamment du fait de la variance plus importante inhérente aux dénombrements réalisés en fin de durée de vie</a:t>
            </a:r>
            <a:endParaRPr lang="fr-FR" sz="900" i="1" dirty="0">
              <a:solidFill>
                <a:schemeClr val="tx2"/>
              </a:solidFill>
              <a:latin typeface="Arial" panose="020B0604020202020204" pitchFamily="34" charset="0"/>
              <a:ea typeface="Times New Roman ;color:black;mso-bidi-language:AR-SA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4C66196-D2A6-58A9-26D1-8CEE64456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1" y="1815997"/>
            <a:ext cx="1872208" cy="443418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C6440C-B717-E153-1312-1AD6EE6C28E4}"/>
              </a:ext>
            </a:extLst>
          </p:cNvPr>
          <p:cNvSpPr txBox="1"/>
          <p:nvPr/>
        </p:nvSpPr>
        <p:spPr>
          <a:xfrm>
            <a:off x="5292081" y="1159768"/>
            <a:ext cx="3240360" cy="5539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1000" dirty="0">
                <a:effectLst/>
                <a:latin typeface="Arial" panose="020B0604020202020204" pitchFamily="34" charset="0"/>
                <a:ea typeface="Times New Roman ;color:black;mso-bidi-language:AR-SA"/>
              </a:rPr>
              <a:t>R(UE) 2024/2895 : la Commission européenne comble le manque dans le RCE 2073/2005 qui avait été comblé par le GGA. </a:t>
            </a:r>
          </a:p>
        </p:txBody>
      </p:sp>
    </p:spTree>
    <p:extLst>
      <p:ext uri="{BB962C8B-B14F-4D97-AF65-F5344CB8AC3E}">
        <p14:creationId xmlns:p14="http://schemas.microsoft.com/office/powerpoint/2010/main" val="560644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E6BF2-8D80-6722-7C8A-2616895FF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BCB002B8-9A23-6741-8FC5-71C20A234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466542"/>
            <a:ext cx="8424000" cy="4049424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/>
          <a:p>
            <a:pPr>
              <a:buFont typeface="+mj-lt"/>
              <a:buAutoNum type="arabicPeriod" startAt="2"/>
            </a:pPr>
            <a:r>
              <a:rPr lang="fr-FR" sz="2400" dirty="0"/>
              <a:t>L’information du consommateur pour les denrées en fin de durée de vie contaminées par </a:t>
            </a:r>
            <a:r>
              <a:rPr lang="fr-FR" sz="2400" i="1" dirty="0"/>
              <a:t>Lm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endParaRPr lang="fr-FR" b="0" i="1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79391C1-4FF3-428D-16F6-E6747368A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23/07/2026</a:t>
            </a:r>
            <a:endParaRPr lang="fr-FR" cap="all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2194742-E92B-0A66-6EA9-97E7EC7D9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l’alimentation / Mission des urgences sanitaires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7F03CAF4-A28B-82BD-39CD-91E8B1F24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E010E86-97EE-F426-CAD7-385A4FF09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589" y="2263465"/>
            <a:ext cx="3615721" cy="24134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D157153-C31B-43D3-60A4-BEF5302F0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393890">
            <a:off x="452444" y="2801607"/>
            <a:ext cx="2027552" cy="1528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87087E5-AD69-6C7B-0FBB-6D7D20625D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8438" y="1713472"/>
            <a:ext cx="3481123" cy="1957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7680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0ED54A-441D-F4CF-CDE2-04BA19255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L’info conso après DLC, avant la parution de l’IT DGAL/MUS/2026-400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28FA97C-E640-6DC3-6899-343509B7B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23/07/2026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1B18506-B9E1-F716-16F9-67FE74114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l’alimentation / Mission des urgences sanitaires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6A08C46-EFE5-4BE6-9630-77B803969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C3BF04B-17B6-C461-5A8C-B71C789E06B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/>
              <a:t>« </a:t>
            </a:r>
            <a:r>
              <a:rPr lang="fr-FR" i="1" dirty="0"/>
              <a:t>Listeria monocytogenes </a:t>
            </a:r>
            <a:r>
              <a:rPr lang="fr-FR" dirty="0"/>
              <a:t>» = danger grave sans plus de détail, au même titre que Botulisme ou STEC</a:t>
            </a:r>
          </a:p>
          <a:p>
            <a:r>
              <a:rPr lang="fr-FR" dirty="0"/>
              <a:t>Il pouvait donc y avoir des affichettes apposées après DLC en magasin et des fiches </a:t>
            </a:r>
            <a:r>
              <a:rPr lang="fr-FR" dirty="0" err="1"/>
              <a:t>rappelconso</a:t>
            </a:r>
            <a:r>
              <a:rPr lang="fr-FR" dirty="0"/>
              <a:t> initiées dans la foulée, pour des contaminations limitées en Lm (&lt; 100 </a:t>
            </a:r>
            <a:r>
              <a:rPr lang="fr-FR" dirty="0" err="1"/>
              <a:t>ufc</a:t>
            </a:r>
            <a:r>
              <a:rPr lang="fr-FR" dirty="0"/>
              <a:t>/g) sur des denrées non destinées à des publics sensibles, hors contexte de perte de maîtrise globale, hors contexte de cas humains</a:t>
            </a:r>
          </a:p>
          <a:p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1B5428F-EFC6-96C2-6892-E2C202D9D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095" y="2698915"/>
            <a:ext cx="5014374" cy="16491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E31DADE-45A6-F1D6-FA2D-9A0AD7FBD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194" y="3716304"/>
            <a:ext cx="3326340" cy="678265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FD990A13-D559-D1F9-0429-11B5BE7BC4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568211">
            <a:off x="6734210" y="3556146"/>
            <a:ext cx="526789" cy="42845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924EC728-49DE-49DC-1560-9F47E2D5E4F7}"/>
              </a:ext>
            </a:extLst>
          </p:cNvPr>
          <p:cNvSpPr txBox="1"/>
          <p:nvPr/>
        </p:nvSpPr>
        <p:spPr>
          <a:xfrm>
            <a:off x="5951319" y="2571750"/>
            <a:ext cx="2813781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100" dirty="0"/>
              <a:t>-&gt; perte de visibilité pour les alertes sur produits en cours de DLC</a:t>
            </a:r>
          </a:p>
          <a:p>
            <a:r>
              <a:rPr lang="fr-FR" sz="1100" dirty="0"/>
              <a:t>-&gt; des rappels difficiles à comprendre pour les consommateurs</a:t>
            </a:r>
          </a:p>
        </p:txBody>
      </p:sp>
    </p:spTree>
    <p:extLst>
      <p:ext uri="{BB962C8B-B14F-4D97-AF65-F5344CB8AC3E}">
        <p14:creationId xmlns:p14="http://schemas.microsoft.com/office/powerpoint/2010/main" val="3538069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11078-0BA5-8D07-43D7-092D9314D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1678AE-BC9C-B00E-3432-FC2556588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L’info conso après DLC, à compter de la parution de l’IT DGAL/MUS/2026-400 (14/07/2026)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899F7E2-E8AD-A123-7431-23809556B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23/07/2026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B326E0C-A6E5-E60D-D155-27A4AB576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l’alimentation / Mission des urgences sanitaires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8BB5E64-F689-DB73-609C-937FAA6AE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C54E894-C1DA-75BA-19CE-4C3E10B8CF0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59999" y="1693018"/>
            <a:ext cx="8424000" cy="446684"/>
          </a:xfrm>
        </p:spPr>
        <p:txBody>
          <a:bodyPr/>
          <a:lstStyle/>
          <a:p>
            <a:r>
              <a:rPr lang="fr-FR" dirty="0"/>
              <a:t>Le qualificatif « danger grave » justifiant info conso après DLC devient, pour Lm, applicable </a:t>
            </a:r>
            <a:r>
              <a:rPr lang="fr-FR" dirty="0">
                <a:highlight>
                  <a:srgbClr val="FFFF00"/>
                </a:highlight>
              </a:rPr>
              <a:t>en routine</a:t>
            </a:r>
            <a:r>
              <a:rPr lang="fr-FR" dirty="0"/>
              <a:t> aux seuls dénombrements  </a:t>
            </a:r>
            <a:r>
              <a:rPr lang="fr-FR" dirty="0">
                <a:highlight>
                  <a:srgbClr val="FFFF00"/>
                </a:highlight>
              </a:rPr>
              <a:t>&gt; 100 </a:t>
            </a:r>
            <a:r>
              <a:rPr lang="fr-FR" dirty="0" err="1">
                <a:highlight>
                  <a:srgbClr val="FFFF00"/>
                </a:highlight>
              </a:rPr>
              <a:t>ufc</a:t>
            </a:r>
            <a:r>
              <a:rPr lang="fr-FR" dirty="0">
                <a:highlight>
                  <a:srgbClr val="FFFF00"/>
                </a:highlight>
              </a:rPr>
              <a:t>/g (ou absence dénombrement) </a:t>
            </a:r>
            <a:r>
              <a:rPr lang="fr-FR" dirty="0"/>
              <a:t>ou contexte de </a:t>
            </a:r>
            <a:r>
              <a:rPr lang="fr-FR" dirty="0">
                <a:highlight>
                  <a:srgbClr val="FFFF00"/>
                </a:highlight>
              </a:rPr>
              <a:t>cas humains</a:t>
            </a:r>
            <a:r>
              <a:rPr lang="fr-FR" dirty="0"/>
              <a:t>. </a:t>
            </a:r>
          </a:p>
          <a:p>
            <a:endParaRPr lang="fr-FR" i="1" dirty="0"/>
          </a:p>
          <a:p>
            <a:endParaRPr lang="fr-FR" i="1" dirty="0"/>
          </a:p>
          <a:p>
            <a:endParaRPr lang="fr-FR" i="1" dirty="0"/>
          </a:p>
          <a:p>
            <a:endParaRPr lang="fr-FR" i="1" dirty="0"/>
          </a:p>
          <a:p>
            <a:endParaRPr lang="fr-FR" i="1" dirty="0"/>
          </a:p>
          <a:p>
            <a:endParaRPr lang="fr-FR" i="1" dirty="0"/>
          </a:p>
          <a:p>
            <a:endParaRPr lang="fr-FR" i="1" dirty="0"/>
          </a:p>
          <a:p>
            <a:endParaRPr lang="fr-FR" i="1" dirty="0"/>
          </a:p>
          <a:p>
            <a:endParaRPr lang="fr-FR" i="1" dirty="0"/>
          </a:p>
          <a:p>
            <a:endParaRPr lang="fr-FR" i="1" dirty="0"/>
          </a:p>
          <a:p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C04E916-A6AF-B309-BE97-745790EAA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798" y="2290117"/>
            <a:ext cx="3960440" cy="2197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E15553B-539D-B03B-9018-904DB306397C}"/>
              </a:ext>
            </a:extLst>
          </p:cNvPr>
          <p:cNvSpPr txBox="1"/>
          <p:nvPr/>
        </p:nvSpPr>
        <p:spPr>
          <a:xfrm>
            <a:off x="4716016" y="2139702"/>
            <a:ext cx="3744417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050" dirty="0"/>
              <a:t>Ne constituent </a:t>
            </a:r>
            <a:r>
              <a:rPr lang="fr-FR" sz="1050" dirty="0">
                <a:solidFill>
                  <a:schemeClr val="bg2"/>
                </a:solidFill>
              </a:rPr>
              <a:t>pas</a:t>
            </a:r>
            <a:r>
              <a:rPr lang="fr-FR" sz="1050" dirty="0"/>
              <a:t> des situations de routine, au-delà des contextes de </a:t>
            </a:r>
            <a:r>
              <a:rPr lang="fr-FR" sz="1050" u="sng" dirty="0">
                <a:solidFill>
                  <a:schemeClr val="tx2"/>
                </a:solidFill>
              </a:rPr>
              <a:t>cas humains</a:t>
            </a:r>
            <a:r>
              <a:rPr lang="fr-FR" sz="1050" dirty="0">
                <a:solidFill>
                  <a:schemeClr val="tx2"/>
                </a:solidFill>
              </a:rPr>
              <a:t> </a:t>
            </a:r>
            <a:r>
              <a:rPr lang="fr-FR" sz="1050" dirty="0"/>
              <a:t>:</a:t>
            </a:r>
          </a:p>
          <a:p>
            <a:pPr marL="171450" indent="-171450" algn="just">
              <a:buFontTx/>
              <a:buChar char="-"/>
            </a:pPr>
            <a:r>
              <a:rPr lang="fr-FR" sz="1050" dirty="0"/>
              <a:t>contextes de </a:t>
            </a:r>
            <a:r>
              <a:rPr lang="fr-FR" sz="1050" u="sng" dirty="0">
                <a:solidFill>
                  <a:schemeClr val="tx2"/>
                </a:solidFill>
              </a:rPr>
              <a:t>perte de maîtrise</a:t>
            </a:r>
            <a:r>
              <a:rPr lang="fr-FR" sz="1050" dirty="0">
                <a:solidFill>
                  <a:schemeClr val="tx2"/>
                </a:solidFill>
              </a:rPr>
              <a:t> </a:t>
            </a:r>
            <a:r>
              <a:rPr lang="fr-FR" sz="1050" dirty="0"/>
              <a:t>(la règle des +15 jours prévaut pour tous les lots rappelés quel que soit le dénombrement de chacun) ;</a:t>
            </a:r>
          </a:p>
          <a:p>
            <a:pPr marL="171450" indent="-171450" algn="just">
              <a:buFontTx/>
              <a:buChar char="-"/>
            </a:pPr>
            <a:r>
              <a:rPr lang="fr-FR" sz="1050" dirty="0"/>
              <a:t>alertes Lm en </a:t>
            </a:r>
            <a:r>
              <a:rPr lang="fr-FR" sz="1050" u="sng" dirty="0">
                <a:solidFill>
                  <a:schemeClr val="tx2"/>
                </a:solidFill>
              </a:rPr>
              <a:t>restauration collective publics sensibles</a:t>
            </a:r>
            <a:r>
              <a:rPr lang="fr-FR" sz="1050" dirty="0">
                <a:solidFill>
                  <a:schemeClr val="tx2"/>
                </a:solidFill>
              </a:rPr>
              <a:t> </a:t>
            </a:r>
            <a:r>
              <a:rPr lang="fr-FR" sz="1050" dirty="0"/>
              <a:t>(traitement à part dans le guide)</a:t>
            </a:r>
          </a:p>
          <a:p>
            <a:pPr marL="171450" indent="-171450" algn="just">
              <a:buFontTx/>
              <a:buChar char="-"/>
            </a:pPr>
            <a:r>
              <a:rPr lang="fr-FR" sz="1050" dirty="0"/>
              <a:t>les très rares alertes Lm sur </a:t>
            </a:r>
            <a:r>
              <a:rPr lang="fr-FR" sz="1050" u="sng" dirty="0">
                <a:solidFill>
                  <a:schemeClr val="tx2"/>
                </a:solidFill>
              </a:rPr>
              <a:t>denrées destinées aux nourrissons ou à des fins médicales spéciales</a:t>
            </a:r>
            <a:r>
              <a:rPr lang="fr-FR" sz="1050" dirty="0"/>
              <a:t>…</a:t>
            </a:r>
          </a:p>
          <a:p>
            <a:pPr marL="171450" indent="-171450" algn="just">
              <a:buFontTx/>
              <a:buChar char="-"/>
            </a:pPr>
            <a:endParaRPr lang="fr-FR" sz="1050" i="1" dirty="0"/>
          </a:p>
          <a:p>
            <a:pPr algn="just"/>
            <a:r>
              <a:rPr lang="fr-FR" sz="1050" dirty="0">
                <a:solidFill>
                  <a:schemeClr val="bg2"/>
                </a:solidFill>
              </a:rPr>
              <a:t>Vigilance délais entre prélèvements, résultats d'analyse et information de l’Etat</a:t>
            </a:r>
            <a:r>
              <a:rPr lang="fr-FR" sz="1050" dirty="0"/>
              <a:t> ! </a:t>
            </a:r>
          </a:p>
          <a:p>
            <a:pPr marL="171450" indent="-171450" algn="just">
              <a:buFont typeface="Wingdings" panose="05000000000000000000" pitchFamily="2" charset="2"/>
              <a:buChar char="è"/>
            </a:pPr>
            <a:r>
              <a:rPr lang="fr-FR" sz="1050" dirty="0"/>
              <a:t>Incident ayant généré délais de </a:t>
            </a:r>
            <a:r>
              <a:rPr lang="fr-FR" sz="1050" u="sng" dirty="0">
                <a:solidFill>
                  <a:schemeClr val="tx2"/>
                </a:solidFill>
              </a:rPr>
              <a:t>résultats longs</a:t>
            </a:r>
            <a:r>
              <a:rPr lang="fr-FR" sz="1050" dirty="0"/>
              <a:t>, </a:t>
            </a:r>
          </a:p>
          <a:p>
            <a:pPr marL="171450" indent="-171450" algn="just">
              <a:buFont typeface="Wingdings" panose="05000000000000000000" pitchFamily="2" charset="2"/>
              <a:buChar char="è"/>
            </a:pPr>
            <a:r>
              <a:rPr lang="fr-FR" sz="1050" u="sng" dirty="0">
                <a:solidFill>
                  <a:schemeClr val="tx2"/>
                </a:solidFill>
              </a:rPr>
              <a:t>Retard</a:t>
            </a:r>
            <a:r>
              <a:rPr lang="fr-FR" sz="1050" dirty="0"/>
              <a:t> manifeste à l'information des autorités… </a:t>
            </a:r>
          </a:p>
          <a:p>
            <a:pPr algn="just"/>
            <a:r>
              <a:rPr lang="fr-FR" sz="1050" dirty="0"/>
              <a:t>Possible de rappeler / d’exiger le rappel après DLC </a:t>
            </a:r>
          </a:p>
        </p:txBody>
      </p:sp>
    </p:spTree>
    <p:extLst>
      <p:ext uri="{BB962C8B-B14F-4D97-AF65-F5344CB8AC3E}">
        <p14:creationId xmlns:p14="http://schemas.microsoft.com/office/powerpoint/2010/main" val="3949646402"/>
      </p:ext>
    </p:extLst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GOUVERNEMENT PPT">
      <a:majorFont>
        <a:latin typeface="Marianne"/>
        <a:ea typeface=""/>
        <a:cs typeface=""/>
      </a:majorFont>
      <a:minorFont>
        <a:latin typeface="Mariann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5" id="{B4B43A3D-0547-4F4A-A9C3-0945386AB007}" vid="{13363C5D-351D-1946-A97C-509DAAFD098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ppt_maasa(2)</Template>
  <TotalTime>0</TotalTime>
  <Words>1462</Words>
  <Application>Microsoft Office PowerPoint</Application>
  <PresentationFormat>Affichage à l'écran (16:9)</PresentationFormat>
  <Paragraphs>152</Paragraphs>
  <Slides>14</Slides>
  <Notes>0</Notes>
  <HiddenSlides>3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9" baseType="lpstr">
      <vt:lpstr>Arial</vt:lpstr>
      <vt:lpstr>Calibri</vt:lpstr>
      <vt:lpstr>Marianne</vt:lpstr>
      <vt:lpstr>Wingdings</vt:lpstr>
      <vt:lpstr>MINISTÈRIEL</vt:lpstr>
      <vt:lpstr>Présentation PowerPoint</vt:lpstr>
      <vt:lpstr>Présentation PowerPoint</vt:lpstr>
      <vt:lpstr>Sommaire</vt:lpstr>
      <vt:lpstr>Les critères de sécurité pour Listeria monocytogenes (Lm) dans les denrées « prêtes à manger »* sans preuve d’absence de développement au-delà de 100 ufc/g   *autres que celles destinées aux nourrissons ou à des fins médicales spéciales</vt:lpstr>
      <vt:lpstr>Jusqu’au 30 juin 2026 </vt:lpstr>
      <vt:lpstr>A compter du 1er juillet 2026  –&gt; alignement UE</vt:lpstr>
      <vt:lpstr>L’information du consommateur pour les denrées en fin de durée de vie contaminées par Lm     </vt:lpstr>
      <vt:lpstr>L’info conso après DLC, avant la parution de l’IT DGAL/MUS/2026-400 </vt:lpstr>
      <vt:lpstr>L’info conso après DLC, à compter de la parution de l’IT DGAL/MUS/2026-400 (14/07/2026) </vt:lpstr>
      <vt:lpstr>Présentation PowerPoint</vt:lpstr>
      <vt:lpstr>Présentation PowerPoint</vt:lpstr>
      <vt:lpstr>Réduire / Augmenter le niveau de liste</vt:lpstr>
      <vt:lpstr>Titre</vt:lpstr>
      <vt:lpstr>Copier / coller les textes</vt:lpstr>
    </vt:vector>
  </TitlesOfParts>
  <Manager>Client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Client</dc:subject>
  <dc:creator>Lorraine PUZIN</dc:creator>
  <cp:lastModifiedBy>Denis GRIVET</cp:lastModifiedBy>
  <cp:revision>57</cp:revision>
  <dcterms:created xsi:type="dcterms:W3CDTF">2026-07-21T12:42:28Z</dcterms:created>
  <dcterms:modified xsi:type="dcterms:W3CDTF">2026-07-28T14:48:00Z</dcterms:modified>
</cp:coreProperties>
</file>