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72" r:id="rId10"/>
    <p:sldId id="273" r:id="rId11"/>
    <p:sldId id="264" r:id="rId12"/>
    <p:sldId id="265" r:id="rId13"/>
    <p:sldId id="266" r:id="rId14"/>
    <p:sldId id="267" r:id="rId15"/>
    <p:sldId id="268" r:id="rId16"/>
    <p:sldId id="269" r:id="rId17"/>
    <p:sldId id="270" r:id="rId18"/>
  </p:sldIdLst>
  <p:sldSz cx="10691813" cy="7559675"/>
  <p:notesSz cx="6858000" cy="9144000"/>
  <p:embeddedFontLst>
    <p:embeddedFont>
      <p:font typeface="Arial Black" panose="020B0604020202020204" pitchFamily="34" charset="0"/>
      <p:regular r:id="rId20"/>
      <p:bold r:id="rId21"/>
    </p:embeddedFont>
    <p:embeddedFont>
      <p:font typeface="Arial Narrow" panose="020B0604020202020204"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Helvetica Neue" panose="02000503000000020004" pitchFamily="2" charset="0"/>
      <p:regular r:id="rId30"/>
      <p:bold r:id="rId31"/>
      <p:italic r:id="rId32"/>
      <p:boldItalic r:id="rId33"/>
    </p:embeddedFont>
    <p:embeddedFont>
      <p:font typeface="Helvetica Neue Light" panose="02000403000000020004"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IrE9HCWbnX04CmrD/yyuuJkI/G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12" d="100"/>
          <a:sy n="112" d="100"/>
        </p:scale>
        <p:origin x="1648" y="200"/>
      </p:cViewPr>
      <p:guideLst>
        <p:guide orient="horz" pos="2381"/>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presProps" Target="presProps.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1054"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1" name="Google Shape;31;p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1: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 name="Google Shape;37;p11: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0: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0" name="Google Shape;50;p10: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3: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7" name="Google Shape;87;p13: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2: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0" name="Google Shape;100;p12: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6917d45ae_0_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16917d45ae_0_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1" name="Google Shape;121;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16917d428e_0_0: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16917d428e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1: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 name="Google Shape;37;p11: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399710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1:notes"/>
          <p:cNvSpPr txBox="1">
            <a:spLocks noGrp="1"/>
          </p:cNvSpPr>
          <p:nvPr>
            <p:ph type="body" idx="1"/>
          </p:nvPr>
        </p:nvSpPr>
        <p:spPr>
          <a:xfrm>
            <a:off x="1316355" y="3228896"/>
            <a:ext cx="7239953" cy="3058954"/>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 name="Google Shape;37;p11:notes"/>
          <p:cNvSpPr>
            <a:spLocks noGrp="1" noRot="1" noChangeAspect="1"/>
          </p:cNvSpPr>
          <p:nvPr>
            <p:ph type="sldImg" idx="2"/>
          </p:nvPr>
        </p:nvSpPr>
        <p:spPr>
          <a:xfrm>
            <a:off x="3133725" y="509588"/>
            <a:ext cx="3605213" cy="25495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774169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16917d428e_3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g116917d428e_3_5: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16917d428e_3_20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16917d428e_3_2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16917d45ae_0_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116917d45ae_0_1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16917d45ae_0_0: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16917d45ae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17e6b09887_1_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17e6b09887_1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17e6b09887_1_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17e6b09887_1_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9"/>
        <p:cNvGrpSpPr/>
        <p:nvPr/>
      </p:nvGrpSpPr>
      <p:grpSpPr>
        <a:xfrm>
          <a:off x="0" y="0"/>
          <a:ext cx="0" cy="0"/>
          <a:chOff x="0" y="0"/>
          <a:chExt cx="0" cy="0"/>
        </a:xfrm>
      </p:grpSpPr>
      <p:pic>
        <p:nvPicPr>
          <p:cNvPr id="10" name="Google Shape;10;p16"/>
          <p:cNvPicPr preferRelativeResize="0"/>
          <p:nvPr/>
        </p:nvPicPr>
        <p:blipFill rotWithShape="1">
          <a:blip r:embed="rId2">
            <a:alphaModFix/>
          </a:blip>
          <a:srcRect/>
          <a:stretch/>
        </p:blipFill>
        <p:spPr>
          <a:xfrm>
            <a:off x="5591818" y="0"/>
            <a:ext cx="5099995" cy="7559675"/>
          </a:xfrm>
          <a:prstGeom prst="rect">
            <a:avLst/>
          </a:prstGeom>
          <a:blipFill rotWithShape="1">
            <a:blip r:embed="rId3">
              <a:alphaModFix/>
            </a:blip>
            <a:stretch>
              <a:fillRect/>
            </a:stretch>
          </a:blipFill>
          <a:ln>
            <a:noFill/>
          </a:ln>
        </p:spPr>
      </p:pic>
      <p:sp>
        <p:nvSpPr>
          <p:cNvPr id="11" name="Google Shape;11;p16"/>
          <p:cNvSpPr txBox="1">
            <a:spLocks noGrp="1"/>
          </p:cNvSpPr>
          <p:nvPr>
            <p:ph type="ctrTitle"/>
          </p:nvPr>
        </p:nvSpPr>
        <p:spPr>
          <a:xfrm>
            <a:off x="374086" y="1237198"/>
            <a:ext cx="5174837" cy="1825172"/>
          </a:xfrm>
          <a:prstGeom prst="rect">
            <a:avLst/>
          </a:prstGeom>
          <a:noFill/>
          <a:ln>
            <a:noFill/>
          </a:ln>
        </p:spPr>
        <p:txBody>
          <a:bodyPr spcFirstLastPara="1" wrap="square" lIns="216000" tIns="45700" rIns="0" bIns="45700" anchor="t" anchorCtr="0">
            <a:noAutofit/>
          </a:bodyPr>
          <a:lstStyle>
            <a:lvl1pPr marR="0" lvl="0" algn="l" rtl="0">
              <a:lnSpc>
                <a:spcPct val="90000"/>
              </a:lnSpc>
              <a:spcBef>
                <a:spcPts val="0"/>
              </a:spcBef>
              <a:spcAft>
                <a:spcPts val="0"/>
              </a:spcAft>
              <a:buClr>
                <a:schemeClr val="dk2"/>
              </a:buClr>
              <a:buSzPts val="3527"/>
              <a:buFont typeface="Arial Black"/>
              <a:buNone/>
              <a:defRPr sz="3527" b="1" i="0" u="none" strike="noStrike" cap="none">
                <a:solidFill>
                  <a:schemeClr val="dk2"/>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6"/>
          <p:cNvSpPr txBox="1">
            <a:spLocks noGrp="1"/>
          </p:cNvSpPr>
          <p:nvPr>
            <p:ph type="subTitle" idx="1"/>
          </p:nvPr>
        </p:nvSpPr>
        <p:spPr>
          <a:xfrm>
            <a:off x="374086" y="3127201"/>
            <a:ext cx="5174837" cy="1825171"/>
          </a:xfrm>
          <a:prstGeom prst="rect">
            <a:avLst/>
          </a:prstGeom>
          <a:noFill/>
          <a:ln>
            <a:noFill/>
          </a:ln>
        </p:spPr>
        <p:txBody>
          <a:bodyPr spcFirstLastPara="1" wrap="square" lIns="216000" tIns="45700" rIns="0" bIns="45700" anchor="t" anchorCtr="0">
            <a:noAutofit/>
          </a:bodyPr>
          <a:lstStyle>
            <a:lvl1pPr lvl="0" algn="l">
              <a:lnSpc>
                <a:spcPct val="90000"/>
              </a:lnSpc>
              <a:spcBef>
                <a:spcPts val="1102"/>
              </a:spcBef>
              <a:spcAft>
                <a:spcPts val="0"/>
              </a:spcAft>
              <a:buSzPts val="2205"/>
              <a:buNone/>
              <a:defRPr sz="2205">
                <a:solidFill>
                  <a:srgbClr val="3F3F3F"/>
                </a:solidFill>
              </a:defRPr>
            </a:lvl1pPr>
            <a:lvl2pPr lvl="1" algn="ctr">
              <a:lnSpc>
                <a:spcPct val="90000"/>
              </a:lnSpc>
              <a:spcBef>
                <a:spcPts val="551"/>
              </a:spcBef>
              <a:spcAft>
                <a:spcPts val="0"/>
              </a:spcAft>
              <a:buSzPts val="2205"/>
              <a:buNone/>
              <a:defRPr sz="2205"/>
            </a:lvl2pPr>
            <a:lvl3pPr lvl="2" algn="ctr">
              <a:lnSpc>
                <a:spcPct val="90000"/>
              </a:lnSpc>
              <a:spcBef>
                <a:spcPts val="551"/>
              </a:spcBef>
              <a:spcAft>
                <a:spcPts val="0"/>
              </a:spcAft>
              <a:buClr>
                <a:srgbClr val="3F3F3F"/>
              </a:buClr>
              <a:buSzPts val="1984"/>
              <a:buNone/>
              <a:defRPr sz="1984"/>
            </a:lvl3pPr>
            <a:lvl4pPr lvl="3" algn="ctr">
              <a:lnSpc>
                <a:spcPct val="90000"/>
              </a:lnSpc>
              <a:spcBef>
                <a:spcPts val="551"/>
              </a:spcBef>
              <a:spcAft>
                <a:spcPts val="0"/>
              </a:spcAft>
              <a:buClr>
                <a:srgbClr val="3F3F3F"/>
              </a:buClr>
              <a:buSzPts val="1764"/>
              <a:buNone/>
              <a:defRPr sz="1764"/>
            </a:lvl4pPr>
            <a:lvl5pPr lvl="4" algn="ctr">
              <a:lnSpc>
                <a:spcPct val="90000"/>
              </a:lnSpc>
              <a:spcBef>
                <a:spcPts val="551"/>
              </a:spcBef>
              <a:spcAft>
                <a:spcPts val="0"/>
              </a:spcAft>
              <a:buClr>
                <a:schemeClr val="dk1"/>
              </a:buClr>
              <a:buSzPts val="1764"/>
              <a:buNone/>
              <a:defRPr sz="1764"/>
            </a:lvl5pPr>
            <a:lvl6pPr lvl="5" algn="ctr">
              <a:lnSpc>
                <a:spcPct val="90000"/>
              </a:lnSpc>
              <a:spcBef>
                <a:spcPts val="551"/>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a:endParaRPr/>
          </a:p>
        </p:txBody>
      </p:sp>
      <p:sp>
        <p:nvSpPr>
          <p:cNvPr id="13" name="Google Shape;13;p16"/>
          <p:cNvSpPr txBox="1">
            <a:spLocks noGrp="1"/>
          </p:cNvSpPr>
          <p:nvPr>
            <p:ph type="dt" idx="10"/>
          </p:nvPr>
        </p:nvSpPr>
        <p:spPr>
          <a:xfrm>
            <a:off x="303126" y="6391063"/>
            <a:ext cx="2405658" cy="40248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32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14"/>
        <p:cNvGrpSpPr/>
        <p:nvPr/>
      </p:nvGrpSpPr>
      <p:grpSpPr>
        <a:xfrm>
          <a:off x="0" y="0"/>
          <a:ext cx="0" cy="0"/>
          <a:chOff x="0" y="0"/>
          <a:chExt cx="0" cy="0"/>
        </a:xfrm>
      </p:grpSpPr>
      <p:sp>
        <p:nvSpPr>
          <p:cNvPr id="15" name="Google Shape;15;p17"/>
          <p:cNvSpPr/>
          <p:nvPr/>
        </p:nvSpPr>
        <p:spPr>
          <a:xfrm>
            <a:off x="-1" y="-196282"/>
            <a:ext cx="10691814" cy="828000"/>
          </a:xfrm>
          <a:prstGeom prst="rect">
            <a:avLst/>
          </a:prstGeom>
          <a:solidFill>
            <a:srgbClr val="F57901"/>
          </a:solidFill>
          <a:ln>
            <a:noFill/>
          </a:ln>
        </p:spPr>
        <p:txBody>
          <a:bodyPr spcFirstLastPara="1" wrap="square" lIns="24550" tIns="24550" rIns="24550" bIns="24550"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2417" b="0" i="0" u="none" strike="noStrike" cap="none">
              <a:solidFill>
                <a:srgbClr val="F57901"/>
              </a:solidFill>
              <a:latin typeface="Helvetica Neue Light"/>
              <a:ea typeface="Helvetica Neue Light"/>
              <a:cs typeface="Helvetica Neue Light"/>
              <a:sym typeface="Helvetica Neue Light"/>
            </a:endParaRPr>
          </a:p>
        </p:txBody>
      </p:sp>
      <p:sp>
        <p:nvSpPr>
          <p:cNvPr id="16" name="Google Shape;16;p17"/>
          <p:cNvSpPr txBox="1">
            <a:spLocks noGrp="1"/>
          </p:cNvSpPr>
          <p:nvPr>
            <p:ph type="body" idx="1"/>
          </p:nvPr>
        </p:nvSpPr>
        <p:spPr>
          <a:xfrm>
            <a:off x="353085" y="860080"/>
            <a:ext cx="9603667" cy="594887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102"/>
              </a:spcBef>
              <a:spcAft>
                <a:spcPts val="0"/>
              </a:spcAft>
              <a:buClr>
                <a:srgbClr val="F57901"/>
              </a:buClr>
              <a:buSzPts val="2400"/>
              <a:buChar char="▪"/>
              <a:defRPr>
                <a:solidFill>
                  <a:srgbClr val="3F3F3F"/>
                </a:solidFill>
              </a:defRPr>
            </a:lvl1pPr>
            <a:lvl2pPr marL="914400" lvl="1" indent="-368300" algn="l">
              <a:lnSpc>
                <a:spcPct val="90000"/>
              </a:lnSpc>
              <a:spcBef>
                <a:spcPts val="551"/>
              </a:spcBef>
              <a:spcAft>
                <a:spcPts val="0"/>
              </a:spcAft>
              <a:buSzPts val="2200"/>
              <a:buChar char="▪"/>
              <a:defRPr>
                <a:solidFill>
                  <a:srgbClr val="3F3F3F"/>
                </a:solidFill>
              </a:defRPr>
            </a:lvl2pPr>
            <a:lvl3pPr marL="1371600" lvl="2" indent="-355600" algn="l">
              <a:lnSpc>
                <a:spcPct val="90000"/>
              </a:lnSpc>
              <a:spcBef>
                <a:spcPts val="551"/>
              </a:spcBef>
              <a:spcAft>
                <a:spcPts val="0"/>
              </a:spcAft>
              <a:buClr>
                <a:srgbClr val="3F3F3F"/>
              </a:buClr>
              <a:buSzPts val="2000"/>
              <a:buChar char="•"/>
              <a:defRPr>
                <a:solidFill>
                  <a:srgbClr val="3F3F3F"/>
                </a:solidFill>
              </a:defRPr>
            </a:lvl3pPr>
            <a:lvl4pPr marL="1828800" lvl="3" indent="-228600" algn="l">
              <a:lnSpc>
                <a:spcPct val="90000"/>
              </a:lnSpc>
              <a:spcBef>
                <a:spcPts val="551"/>
              </a:spcBef>
              <a:spcAft>
                <a:spcPts val="0"/>
              </a:spcAft>
              <a:buClr>
                <a:srgbClr val="3F3F3F"/>
              </a:buClr>
              <a:buSzPts val="1800"/>
              <a:buNone/>
              <a:defRPr>
                <a:solidFill>
                  <a:srgbClr val="3F3F3F"/>
                </a:solidFill>
              </a:defRPr>
            </a:lvl4pPr>
            <a:lvl5pPr marL="2286000" lvl="4" indent="-354583" algn="l">
              <a:lnSpc>
                <a:spcPct val="90000"/>
              </a:lnSpc>
              <a:spcBef>
                <a:spcPts val="551"/>
              </a:spcBef>
              <a:spcAft>
                <a:spcPts val="0"/>
              </a:spcAft>
              <a:buClr>
                <a:srgbClr val="3F3F3F"/>
              </a:buClr>
              <a:buSzPts val="1984"/>
              <a:buChar char="•"/>
              <a:defRPr>
                <a:solidFill>
                  <a:srgbClr val="3F3F3F"/>
                </a:solidFill>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17" name="Google Shape;17;p17"/>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3200"/>
              <a:buFont typeface="Arial Narrow"/>
              <a:buNone/>
              <a:defRPr sz="3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ux contenus">
  <p:cSld name="Deux contenus">
    <p:spTree>
      <p:nvGrpSpPr>
        <p:cNvPr id="1" name="Shape 18"/>
        <p:cNvGrpSpPr/>
        <p:nvPr/>
      </p:nvGrpSpPr>
      <p:grpSpPr>
        <a:xfrm>
          <a:off x="0" y="0"/>
          <a:ext cx="0" cy="0"/>
          <a:chOff x="0" y="0"/>
          <a:chExt cx="0" cy="0"/>
        </a:xfrm>
      </p:grpSpPr>
      <p:sp>
        <p:nvSpPr>
          <p:cNvPr id="19" name="Google Shape;19;p18"/>
          <p:cNvSpPr/>
          <p:nvPr/>
        </p:nvSpPr>
        <p:spPr>
          <a:xfrm>
            <a:off x="-1" y="-196282"/>
            <a:ext cx="10691814" cy="828000"/>
          </a:xfrm>
          <a:prstGeom prst="rect">
            <a:avLst/>
          </a:prstGeom>
          <a:solidFill>
            <a:srgbClr val="F57901"/>
          </a:solidFill>
          <a:ln>
            <a:noFill/>
          </a:ln>
        </p:spPr>
        <p:txBody>
          <a:bodyPr spcFirstLastPara="1" wrap="square" lIns="24550" tIns="24550" rIns="24550" bIns="24550"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2417" b="0" i="0" u="none" strike="noStrike" cap="none">
              <a:solidFill>
                <a:srgbClr val="F57901"/>
              </a:solidFill>
              <a:latin typeface="Helvetica Neue Light"/>
              <a:ea typeface="Helvetica Neue Light"/>
              <a:cs typeface="Helvetica Neue Light"/>
              <a:sym typeface="Helvetica Neue Light"/>
            </a:endParaRPr>
          </a:p>
        </p:txBody>
      </p:sp>
      <p:sp>
        <p:nvSpPr>
          <p:cNvPr id="20" name="Google Shape;20;p18"/>
          <p:cNvSpPr txBox="1">
            <a:spLocks noGrp="1"/>
          </p:cNvSpPr>
          <p:nvPr>
            <p:ph type="body" idx="1"/>
          </p:nvPr>
        </p:nvSpPr>
        <p:spPr>
          <a:xfrm>
            <a:off x="5409183" y="1263135"/>
            <a:ext cx="4544021" cy="5516042"/>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102"/>
              </a:spcBef>
              <a:spcAft>
                <a:spcPts val="0"/>
              </a:spcAft>
              <a:buClr>
                <a:srgbClr val="FF7F00"/>
              </a:buClr>
              <a:buSzPts val="2400"/>
              <a:buFont typeface="Noto Sans Symbols"/>
              <a:buChar char="▪"/>
              <a:defRPr sz="2400" b="0">
                <a:solidFill>
                  <a:srgbClr val="3F3F3F"/>
                </a:solidFill>
                <a:latin typeface="Arial"/>
                <a:ea typeface="Arial"/>
                <a:cs typeface="Arial"/>
                <a:sym typeface="Arial"/>
              </a:defRPr>
            </a:lvl1pPr>
            <a:lvl2pPr marL="914400" lvl="1" indent="-368617" algn="l">
              <a:lnSpc>
                <a:spcPct val="90000"/>
              </a:lnSpc>
              <a:spcBef>
                <a:spcPts val="551"/>
              </a:spcBef>
              <a:spcAft>
                <a:spcPts val="0"/>
              </a:spcAft>
              <a:buSzPts val="2205"/>
              <a:buChar char="▪"/>
              <a:defRPr sz="2205"/>
            </a:lvl2pPr>
            <a:lvl3pPr marL="1371600" lvl="2" indent="-354583" algn="l">
              <a:lnSpc>
                <a:spcPct val="90000"/>
              </a:lnSpc>
              <a:spcBef>
                <a:spcPts val="551"/>
              </a:spcBef>
              <a:spcAft>
                <a:spcPts val="0"/>
              </a:spcAft>
              <a:buClr>
                <a:srgbClr val="3F3F3F"/>
              </a:buClr>
              <a:buSzPts val="1984"/>
              <a:buChar char="•"/>
              <a:defRPr sz="1984"/>
            </a:lvl3pPr>
            <a:lvl4pPr marL="1828800" lvl="3" indent="-228600" algn="l">
              <a:lnSpc>
                <a:spcPct val="90000"/>
              </a:lnSpc>
              <a:spcBef>
                <a:spcPts val="551"/>
              </a:spcBef>
              <a:spcAft>
                <a:spcPts val="0"/>
              </a:spcAft>
              <a:buClr>
                <a:srgbClr val="3F3F3F"/>
              </a:buClr>
              <a:buSzPts val="1764"/>
              <a:buNone/>
              <a:defRPr sz="1764" i="1"/>
            </a:lvl4pPr>
            <a:lvl5pPr marL="2286000" lvl="4" indent="-342900" algn="l">
              <a:lnSpc>
                <a:spcPct val="90000"/>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1" name="Google Shape;21;p18"/>
          <p:cNvSpPr txBox="1">
            <a:spLocks noGrp="1"/>
          </p:cNvSpPr>
          <p:nvPr>
            <p:ph type="body" idx="2"/>
          </p:nvPr>
        </p:nvSpPr>
        <p:spPr>
          <a:xfrm>
            <a:off x="380246" y="1263135"/>
            <a:ext cx="4889376" cy="5516042"/>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102"/>
              </a:spcBef>
              <a:spcAft>
                <a:spcPts val="0"/>
              </a:spcAft>
              <a:buClr>
                <a:srgbClr val="FF7F00"/>
              </a:buClr>
              <a:buSzPts val="2400"/>
              <a:buFont typeface="Noto Sans Symbols"/>
              <a:buChar char="▪"/>
              <a:defRPr sz="2400" b="0">
                <a:solidFill>
                  <a:srgbClr val="3F3F3F"/>
                </a:solidFill>
                <a:latin typeface="Arial"/>
                <a:ea typeface="Arial"/>
                <a:cs typeface="Arial"/>
                <a:sym typeface="Arial"/>
              </a:defRPr>
            </a:lvl1pPr>
            <a:lvl2pPr marL="914400" lvl="1" indent="-368617" algn="l">
              <a:lnSpc>
                <a:spcPct val="90000"/>
              </a:lnSpc>
              <a:spcBef>
                <a:spcPts val="551"/>
              </a:spcBef>
              <a:spcAft>
                <a:spcPts val="0"/>
              </a:spcAft>
              <a:buSzPts val="2205"/>
              <a:buChar char="▪"/>
              <a:defRPr sz="2205"/>
            </a:lvl2pPr>
            <a:lvl3pPr marL="1371600" lvl="2" indent="-354583" algn="l">
              <a:lnSpc>
                <a:spcPct val="90000"/>
              </a:lnSpc>
              <a:spcBef>
                <a:spcPts val="551"/>
              </a:spcBef>
              <a:spcAft>
                <a:spcPts val="0"/>
              </a:spcAft>
              <a:buClr>
                <a:srgbClr val="3F3F3F"/>
              </a:buClr>
              <a:buSzPts val="1984"/>
              <a:buChar char="•"/>
              <a:defRPr sz="1984"/>
            </a:lvl3pPr>
            <a:lvl4pPr marL="1828800" lvl="3" indent="-228600" algn="l">
              <a:lnSpc>
                <a:spcPct val="90000"/>
              </a:lnSpc>
              <a:spcBef>
                <a:spcPts val="551"/>
              </a:spcBef>
              <a:spcAft>
                <a:spcPts val="0"/>
              </a:spcAft>
              <a:buClr>
                <a:srgbClr val="3F3F3F"/>
              </a:buClr>
              <a:buSzPts val="1764"/>
              <a:buNone/>
              <a:defRPr sz="1764" i="1"/>
            </a:lvl4pPr>
            <a:lvl5pPr marL="2286000" lvl="4" indent="-342900" algn="l">
              <a:lnSpc>
                <a:spcPct val="90000"/>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2" name="Google Shape;22;p18"/>
          <p:cNvSpPr txBox="1">
            <a:spLocks noGrp="1"/>
          </p:cNvSpPr>
          <p:nvPr>
            <p:ph type="title"/>
          </p:nvPr>
        </p:nvSpPr>
        <p:spPr>
          <a:xfrm>
            <a:off x="362141" y="-80251"/>
            <a:ext cx="9576504" cy="63251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3200"/>
              <a:buFont typeface="Arial Narrow"/>
              <a:buNone/>
              <a:defRPr sz="3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ous-titre">
  <p:cSld name="1_sous-titre">
    <p:bg>
      <p:bgPr>
        <a:solidFill>
          <a:schemeClr val="lt1"/>
        </a:solidFill>
        <a:effectLst/>
      </p:bgPr>
    </p:bg>
    <p:spTree>
      <p:nvGrpSpPr>
        <p:cNvPr id="1" name="Shape 24"/>
        <p:cNvGrpSpPr/>
        <p:nvPr/>
      </p:nvGrpSpPr>
      <p:grpSpPr>
        <a:xfrm>
          <a:off x="0" y="0"/>
          <a:ext cx="0" cy="0"/>
          <a:chOff x="0" y="0"/>
          <a:chExt cx="0" cy="0"/>
        </a:xfrm>
      </p:grpSpPr>
      <p:sp>
        <p:nvSpPr>
          <p:cNvPr id="25" name="Google Shape;25;g116917d428e_3_39"/>
          <p:cNvSpPr txBox="1">
            <a:spLocks noGrp="1"/>
          </p:cNvSpPr>
          <p:nvPr>
            <p:ph type="title"/>
          </p:nvPr>
        </p:nvSpPr>
        <p:spPr>
          <a:xfrm>
            <a:off x="729494" y="1884671"/>
            <a:ext cx="9221700" cy="15852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2"/>
              </a:buClr>
              <a:buSzPts val="4800"/>
              <a:buFont typeface="Arial Narrow"/>
              <a:buNone/>
              <a:defRPr sz="4800" b="1" i="0" u="none" strike="noStrike" cap="none">
                <a:solidFill>
                  <a:schemeClr val="dk2"/>
                </a:solidFill>
                <a:latin typeface="Arial Narrow"/>
                <a:ea typeface="Arial Narrow"/>
                <a:cs typeface="Arial Narrow"/>
                <a:sym typeface="Arial Narrow"/>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6" name="Google Shape;26;g116917d428e_3_39"/>
          <p:cNvSpPr txBox="1">
            <a:spLocks noGrp="1"/>
          </p:cNvSpPr>
          <p:nvPr>
            <p:ph type="body" idx="1"/>
          </p:nvPr>
        </p:nvSpPr>
        <p:spPr>
          <a:xfrm>
            <a:off x="729494" y="3621508"/>
            <a:ext cx="9221700" cy="30912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102"/>
              </a:spcBef>
              <a:spcAft>
                <a:spcPts val="0"/>
              </a:spcAft>
              <a:buSzPts val="2205"/>
              <a:buNone/>
              <a:defRPr sz="2205">
                <a:solidFill>
                  <a:srgbClr val="3A3838"/>
                </a:solidFill>
              </a:defRPr>
            </a:lvl1pPr>
            <a:lvl2pPr marL="914400" lvl="1" indent="-228600" algn="l" rtl="0">
              <a:lnSpc>
                <a:spcPct val="90000"/>
              </a:lnSpc>
              <a:spcBef>
                <a:spcPts val="551"/>
              </a:spcBef>
              <a:spcAft>
                <a:spcPts val="0"/>
              </a:spcAft>
              <a:buSzPts val="2205"/>
              <a:buNone/>
              <a:defRPr sz="2205">
                <a:solidFill>
                  <a:srgbClr val="888888"/>
                </a:solidFill>
              </a:defRPr>
            </a:lvl2pPr>
            <a:lvl3pPr marL="1371600" lvl="2" indent="-228600" algn="l" rtl="0">
              <a:lnSpc>
                <a:spcPct val="90000"/>
              </a:lnSpc>
              <a:spcBef>
                <a:spcPts val="551"/>
              </a:spcBef>
              <a:spcAft>
                <a:spcPts val="0"/>
              </a:spcAft>
              <a:buClr>
                <a:srgbClr val="888888"/>
              </a:buClr>
              <a:buSzPts val="1984"/>
              <a:buNone/>
              <a:defRPr sz="1984">
                <a:solidFill>
                  <a:srgbClr val="888888"/>
                </a:solidFill>
              </a:defRPr>
            </a:lvl3pPr>
            <a:lvl4pPr marL="1828800" lvl="3" indent="-228600" algn="l" rtl="0">
              <a:lnSpc>
                <a:spcPct val="90000"/>
              </a:lnSpc>
              <a:spcBef>
                <a:spcPts val="551"/>
              </a:spcBef>
              <a:spcAft>
                <a:spcPts val="0"/>
              </a:spcAft>
              <a:buClr>
                <a:srgbClr val="888888"/>
              </a:buClr>
              <a:buSzPts val="1764"/>
              <a:buNone/>
              <a:defRPr sz="1764">
                <a:solidFill>
                  <a:srgbClr val="888888"/>
                </a:solidFill>
              </a:defRPr>
            </a:lvl4pPr>
            <a:lvl5pPr marL="2286000" lvl="4" indent="-228600" algn="l" rtl="0">
              <a:lnSpc>
                <a:spcPct val="90000"/>
              </a:lnSpc>
              <a:spcBef>
                <a:spcPts val="551"/>
              </a:spcBef>
              <a:spcAft>
                <a:spcPts val="0"/>
              </a:spcAft>
              <a:buClr>
                <a:srgbClr val="888888"/>
              </a:buClr>
              <a:buSzPts val="1764"/>
              <a:buNone/>
              <a:defRPr sz="1764">
                <a:solidFill>
                  <a:srgbClr val="888888"/>
                </a:solidFill>
              </a:defRPr>
            </a:lvl5pPr>
            <a:lvl6pPr marL="2743200" lvl="5" indent="-228600" algn="l" rtl="0">
              <a:lnSpc>
                <a:spcPct val="90000"/>
              </a:lnSpc>
              <a:spcBef>
                <a:spcPts val="551"/>
              </a:spcBef>
              <a:spcAft>
                <a:spcPts val="0"/>
              </a:spcAft>
              <a:buClr>
                <a:srgbClr val="888888"/>
              </a:buClr>
              <a:buSzPts val="1764"/>
              <a:buNone/>
              <a:defRPr sz="1764">
                <a:solidFill>
                  <a:srgbClr val="888888"/>
                </a:solidFill>
              </a:defRPr>
            </a:lvl6pPr>
            <a:lvl7pPr marL="3200400" lvl="6" indent="-228600" algn="l" rtl="0">
              <a:lnSpc>
                <a:spcPct val="90000"/>
              </a:lnSpc>
              <a:spcBef>
                <a:spcPts val="551"/>
              </a:spcBef>
              <a:spcAft>
                <a:spcPts val="0"/>
              </a:spcAft>
              <a:buClr>
                <a:srgbClr val="888888"/>
              </a:buClr>
              <a:buSzPts val="1764"/>
              <a:buNone/>
              <a:defRPr sz="1764">
                <a:solidFill>
                  <a:srgbClr val="888888"/>
                </a:solidFill>
              </a:defRPr>
            </a:lvl7pPr>
            <a:lvl8pPr marL="3657600" lvl="7" indent="-228600" algn="l" rtl="0">
              <a:lnSpc>
                <a:spcPct val="90000"/>
              </a:lnSpc>
              <a:spcBef>
                <a:spcPts val="551"/>
              </a:spcBef>
              <a:spcAft>
                <a:spcPts val="0"/>
              </a:spcAft>
              <a:buClr>
                <a:srgbClr val="888888"/>
              </a:buClr>
              <a:buSzPts val="1764"/>
              <a:buNone/>
              <a:defRPr sz="1764">
                <a:solidFill>
                  <a:srgbClr val="888888"/>
                </a:solidFill>
              </a:defRPr>
            </a:lvl8pPr>
            <a:lvl9pPr marL="4114800" lvl="8" indent="-228600" algn="l" rtl="0">
              <a:lnSpc>
                <a:spcPct val="90000"/>
              </a:lnSpc>
              <a:spcBef>
                <a:spcPts val="551"/>
              </a:spcBef>
              <a:spcAft>
                <a:spcPts val="0"/>
              </a:spcAft>
              <a:buClr>
                <a:srgbClr val="888888"/>
              </a:buClr>
              <a:buSzPts val="1764"/>
              <a:buNone/>
              <a:defRPr sz="1764">
                <a:solidFill>
                  <a:srgbClr val="888888"/>
                </a:solidFill>
              </a:defRPr>
            </a:lvl9pPr>
          </a:lstStyle>
          <a:p>
            <a:endParaRPr/>
          </a:p>
        </p:txBody>
      </p:sp>
      <p:pic>
        <p:nvPicPr>
          <p:cNvPr id="27" name="Google Shape;27;g116917d428e_3_39" descr="frutosFINAL2.png"/>
          <p:cNvPicPr preferRelativeResize="0"/>
          <p:nvPr/>
        </p:nvPicPr>
        <p:blipFill rotWithShape="1">
          <a:blip r:embed="rId2">
            <a:alphaModFix/>
          </a:blip>
          <a:srcRect l="94459"/>
          <a:stretch/>
        </p:blipFill>
        <p:spPr>
          <a:xfrm>
            <a:off x="10103666" y="0"/>
            <a:ext cx="592043" cy="554182"/>
          </a:xfrm>
          <a:prstGeom prst="rect">
            <a:avLst/>
          </a:prstGeom>
          <a:noFill/>
          <a:ln>
            <a:noFill/>
          </a:ln>
        </p:spPr>
      </p:pic>
      <p:pic>
        <p:nvPicPr>
          <p:cNvPr id="28" name="Google Shape;28;g116917d428e_3_39" descr="frutosFINAL2.png"/>
          <p:cNvPicPr preferRelativeResize="0"/>
          <p:nvPr/>
        </p:nvPicPr>
        <p:blipFill rotWithShape="1">
          <a:blip r:embed="rId3">
            <a:alphaModFix/>
          </a:blip>
          <a:srcRect/>
          <a:stretch/>
        </p:blipFill>
        <p:spPr>
          <a:xfrm>
            <a:off x="10094717" y="443621"/>
            <a:ext cx="598215" cy="710549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body" idx="1"/>
          </p:nvPr>
        </p:nvSpPr>
        <p:spPr>
          <a:xfrm>
            <a:off x="735062" y="1230956"/>
            <a:ext cx="9221689" cy="5578002"/>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102"/>
              </a:spcBef>
              <a:spcAft>
                <a:spcPts val="0"/>
              </a:spcAft>
              <a:buClr>
                <a:schemeClr val="dk2"/>
              </a:buClr>
              <a:buSzPts val="2400"/>
              <a:buFont typeface="Noto Sans Symbols"/>
              <a:buChar char="▪"/>
              <a:defRPr sz="2400" b="0" i="0" u="none" strike="noStrike" cap="none">
                <a:solidFill>
                  <a:srgbClr val="3F3F3F"/>
                </a:solidFill>
                <a:latin typeface="Arial"/>
                <a:ea typeface="Arial"/>
                <a:cs typeface="Arial"/>
                <a:sym typeface="Arial"/>
              </a:defRPr>
            </a:lvl1pPr>
            <a:lvl2pPr marL="914400" marR="0" lvl="1" indent="-368300" algn="l" rtl="0">
              <a:lnSpc>
                <a:spcPct val="90000"/>
              </a:lnSpc>
              <a:spcBef>
                <a:spcPts val="551"/>
              </a:spcBef>
              <a:spcAft>
                <a:spcPts val="0"/>
              </a:spcAft>
              <a:buClr>
                <a:srgbClr val="595959"/>
              </a:buClr>
              <a:buSzPts val="2200"/>
              <a:buFont typeface="Noto Sans Symbols"/>
              <a:buChar char="▪"/>
              <a:defRPr sz="2200" b="0" i="0" u="none" strike="noStrike" cap="none">
                <a:solidFill>
                  <a:srgbClr val="3F3F3F"/>
                </a:solidFill>
                <a:latin typeface="Arial"/>
                <a:ea typeface="Arial"/>
                <a:cs typeface="Arial"/>
                <a:sym typeface="Arial"/>
              </a:defRPr>
            </a:lvl2pPr>
            <a:lvl3pPr marL="1371600" marR="0" lvl="2" indent="-355600" algn="l" rtl="0">
              <a:lnSpc>
                <a:spcPct val="90000"/>
              </a:lnSpc>
              <a:spcBef>
                <a:spcPts val="551"/>
              </a:spcBef>
              <a:spcAft>
                <a:spcPts val="0"/>
              </a:spcAft>
              <a:buClr>
                <a:srgbClr val="3F3F3F"/>
              </a:buClr>
              <a:buSzPts val="2000"/>
              <a:buFont typeface="Arial"/>
              <a:buChar char="•"/>
              <a:defRPr sz="2000" b="0" i="0" u="none" strike="noStrike" cap="none">
                <a:solidFill>
                  <a:srgbClr val="3F3F3F"/>
                </a:solidFill>
                <a:latin typeface="Arial"/>
                <a:ea typeface="Arial"/>
                <a:cs typeface="Arial"/>
                <a:sym typeface="Arial"/>
              </a:defRPr>
            </a:lvl3pPr>
            <a:lvl4pPr marL="1828800" marR="0" lvl="3" indent="-228600" algn="l" rtl="0">
              <a:lnSpc>
                <a:spcPct val="90000"/>
              </a:lnSpc>
              <a:spcBef>
                <a:spcPts val="551"/>
              </a:spcBef>
              <a:spcAft>
                <a:spcPts val="0"/>
              </a:spcAft>
              <a:buClr>
                <a:srgbClr val="3F3F3F"/>
              </a:buClr>
              <a:buSzPts val="1800"/>
              <a:buFont typeface="Arial"/>
              <a:buNone/>
              <a:defRPr sz="1800" b="0" i="1" u="none" strike="noStrike" cap="none">
                <a:solidFill>
                  <a:srgbClr val="3F3F3F"/>
                </a:solidFill>
                <a:latin typeface="Arial"/>
                <a:ea typeface="Arial"/>
                <a:cs typeface="Arial"/>
                <a:sym typeface="Arial"/>
              </a:defRPr>
            </a:lvl4pPr>
            <a:lvl5pPr marL="2286000" marR="0" lvl="4"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9pPr>
          </a:lstStyle>
          <a:p>
            <a:endParaRPr/>
          </a:p>
        </p:txBody>
      </p:sp>
      <p:pic>
        <p:nvPicPr>
          <p:cNvPr id="7" name="Google Shape;7;p15"/>
          <p:cNvPicPr preferRelativeResize="0"/>
          <p:nvPr/>
        </p:nvPicPr>
        <p:blipFill rotWithShape="1">
          <a:blip r:embed="rId6">
            <a:alphaModFix/>
          </a:blip>
          <a:srcRect/>
          <a:stretch/>
        </p:blipFill>
        <p:spPr>
          <a:xfrm>
            <a:off x="363870" y="6884250"/>
            <a:ext cx="1978395" cy="440899"/>
          </a:xfrm>
          <a:prstGeom prst="rect">
            <a:avLst/>
          </a:prstGeom>
          <a:noFill/>
          <a:ln>
            <a:noFill/>
          </a:ln>
        </p:spPr>
      </p:pic>
      <p:sp>
        <p:nvSpPr>
          <p:cNvPr id="8" name="Google Shape;8;p15"/>
          <p:cNvSpPr txBox="1"/>
          <p:nvPr/>
        </p:nvSpPr>
        <p:spPr>
          <a:xfrm>
            <a:off x="9316016" y="7016436"/>
            <a:ext cx="950614" cy="307777"/>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r-FR" sz="1400" b="0" i="0" u="none" strike="noStrike" cap="none">
                <a:solidFill>
                  <a:srgbClr val="F57901"/>
                </a:solidFill>
                <a:latin typeface="Arial"/>
                <a:ea typeface="Arial"/>
                <a:cs typeface="Arial"/>
                <a:sym typeface="Arial"/>
              </a:rPr>
              <a:t>‹N°›</a:t>
            </a:fld>
            <a:endParaRPr sz="1400" b="0" i="0" u="none" strike="noStrike" cap="none">
              <a:solidFill>
                <a:srgbClr val="F5790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hyperlink" Target="https://www.proxidon.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p1"/>
          <p:cNvSpPr txBox="1">
            <a:spLocks noGrp="1"/>
          </p:cNvSpPr>
          <p:nvPr>
            <p:ph type="ctrTitle"/>
          </p:nvPr>
        </p:nvSpPr>
        <p:spPr>
          <a:xfrm>
            <a:off x="-35560" y="1237198"/>
            <a:ext cx="5638800" cy="1825200"/>
          </a:xfrm>
          <a:prstGeom prst="rect">
            <a:avLst/>
          </a:prstGeom>
          <a:noFill/>
          <a:ln>
            <a:noFill/>
          </a:ln>
        </p:spPr>
        <p:txBody>
          <a:bodyPr spcFirstLastPara="1" wrap="square" lIns="216000" tIns="45700" rIns="0" bIns="45700" anchor="t" anchorCtr="0">
            <a:noAutofit/>
          </a:bodyPr>
          <a:lstStyle/>
          <a:p>
            <a:pPr marL="0" lvl="0" indent="0" algn="l" rtl="0">
              <a:lnSpc>
                <a:spcPct val="90000"/>
              </a:lnSpc>
              <a:spcBef>
                <a:spcPts val="0"/>
              </a:spcBef>
              <a:spcAft>
                <a:spcPts val="0"/>
              </a:spcAft>
              <a:buClr>
                <a:schemeClr val="dk2"/>
              </a:buClr>
              <a:buSzPts val="3527"/>
              <a:buFont typeface="Arial Black"/>
              <a:buNone/>
            </a:pPr>
            <a:r>
              <a:rPr lang="fr-FR"/>
              <a:t>Etre partenaire des</a:t>
            </a:r>
            <a:br>
              <a:rPr lang="fr-FR"/>
            </a:br>
            <a:r>
              <a:rPr lang="fr-FR"/>
              <a:t>Banques Alimentaires</a:t>
            </a:r>
            <a:endParaRPr/>
          </a:p>
        </p:txBody>
      </p:sp>
      <p:sp>
        <p:nvSpPr>
          <p:cNvPr id="34" name="Google Shape;34;p1"/>
          <p:cNvSpPr txBox="1">
            <a:spLocks noGrp="1"/>
          </p:cNvSpPr>
          <p:nvPr>
            <p:ph type="subTitle" idx="1"/>
          </p:nvPr>
        </p:nvSpPr>
        <p:spPr>
          <a:xfrm>
            <a:off x="353766" y="3127201"/>
            <a:ext cx="5174837" cy="1825171"/>
          </a:xfrm>
          <a:prstGeom prst="rect">
            <a:avLst/>
          </a:prstGeom>
          <a:noFill/>
          <a:ln>
            <a:noFill/>
          </a:ln>
        </p:spPr>
        <p:txBody>
          <a:bodyPr spcFirstLastPara="1" wrap="square" lIns="216000" tIns="45700" rIns="0" bIns="45700" anchor="t" anchorCtr="0">
            <a:noAutofit/>
          </a:bodyPr>
          <a:lstStyle/>
          <a:p>
            <a:pPr marL="0" lvl="0" indent="0" algn="l" rtl="0">
              <a:lnSpc>
                <a:spcPct val="90000"/>
              </a:lnSpc>
              <a:spcBef>
                <a:spcPts val="0"/>
              </a:spcBef>
              <a:spcAft>
                <a:spcPts val="0"/>
              </a:spcAft>
              <a:buSzPts val="2205"/>
              <a:buNone/>
            </a:pPr>
            <a:r>
              <a:rPr lang="fr-FR" sz="2800"/>
              <a:t>FEB</a:t>
            </a:r>
            <a:endParaRPr sz="2800"/>
          </a:p>
          <a:p>
            <a:pPr marL="0" lvl="0" indent="0" algn="l" rtl="0">
              <a:lnSpc>
                <a:spcPct val="90000"/>
              </a:lnSpc>
              <a:spcBef>
                <a:spcPts val="0"/>
              </a:spcBef>
              <a:spcAft>
                <a:spcPts val="0"/>
              </a:spcAft>
              <a:buSzPts val="2205"/>
              <a:buNone/>
            </a:pPr>
            <a:r>
              <a:rPr lang="fr-FR" sz="2800"/>
              <a:t>Fédération des entreprises de boulangerie/pâtisserie</a:t>
            </a:r>
            <a:endParaRPr sz="2800"/>
          </a:p>
          <a:p>
            <a:pPr marL="0" lvl="0" indent="0" algn="l" rtl="0">
              <a:lnSpc>
                <a:spcPct val="90000"/>
              </a:lnSpc>
              <a:spcBef>
                <a:spcPts val="0"/>
              </a:spcBef>
              <a:spcAft>
                <a:spcPts val="0"/>
              </a:spcAft>
              <a:buSzPts val="2205"/>
              <a:buNone/>
            </a:pPr>
            <a:endParaRPr sz="2800"/>
          </a:p>
          <a:p>
            <a:pPr marL="0" lvl="0" indent="0" algn="l" rtl="0">
              <a:lnSpc>
                <a:spcPct val="90000"/>
              </a:lnSpc>
              <a:spcBef>
                <a:spcPts val="0"/>
              </a:spcBef>
              <a:spcAft>
                <a:spcPts val="0"/>
              </a:spcAft>
              <a:buSzPts val="2205"/>
              <a:buNone/>
            </a:pPr>
            <a:endParaRPr sz="2800"/>
          </a:p>
          <a:p>
            <a:pPr marL="0" lvl="0" indent="0" algn="l" rtl="0">
              <a:lnSpc>
                <a:spcPct val="90000"/>
              </a:lnSpc>
              <a:spcBef>
                <a:spcPts val="0"/>
              </a:spcBef>
              <a:spcAft>
                <a:spcPts val="0"/>
              </a:spcAft>
              <a:buSzPts val="2205"/>
              <a:buNone/>
            </a:pPr>
            <a:r>
              <a:rPr lang="fr-FR" sz="2800"/>
              <a:t>Webinaire du 03/03/2022</a:t>
            </a:r>
            <a:endParaRPr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11"/>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a:t>Les missions des Banques Alimentaires</a:t>
            </a:r>
            <a:endParaRPr/>
          </a:p>
        </p:txBody>
      </p:sp>
      <p:pic>
        <p:nvPicPr>
          <p:cNvPr id="40" name="Google Shape;40;p11"/>
          <p:cNvPicPr preferRelativeResize="0"/>
          <p:nvPr/>
        </p:nvPicPr>
        <p:blipFill rotWithShape="1">
          <a:blip r:embed="rId3">
            <a:alphaModFix/>
          </a:blip>
          <a:srcRect/>
          <a:stretch/>
        </p:blipFill>
        <p:spPr>
          <a:xfrm>
            <a:off x="676941" y="1112841"/>
            <a:ext cx="1766405" cy="1904321"/>
          </a:xfrm>
          <a:prstGeom prst="rect">
            <a:avLst/>
          </a:prstGeom>
          <a:noFill/>
          <a:ln>
            <a:noFill/>
          </a:ln>
        </p:spPr>
      </p:pic>
      <p:pic>
        <p:nvPicPr>
          <p:cNvPr id="41" name="Google Shape;41;p11"/>
          <p:cNvPicPr preferRelativeResize="0"/>
          <p:nvPr/>
        </p:nvPicPr>
        <p:blipFill rotWithShape="1">
          <a:blip r:embed="rId4">
            <a:alphaModFix/>
          </a:blip>
          <a:srcRect/>
          <a:stretch/>
        </p:blipFill>
        <p:spPr>
          <a:xfrm>
            <a:off x="3218186" y="1112841"/>
            <a:ext cx="1660957" cy="1904321"/>
          </a:xfrm>
          <a:prstGeom prst="rect">
            <a:avLst/>
          </a:prstGeom>
          <a:noFill/>
          <a:ln>
            <a:noFill/>
          </a:ln>
        </p:spPr>
      </p:pic>
      <p:pic>
        <p:nvPicPr>
          <p:cNvPr id="42" name="Google Shape;42;p11"/>
          <p:cNvPicPr preferRelativeResize="0"/>
          <p:nvPr/>
        </p:nvPicPr>
        <p:blipFill rotWithShape="1">
          <a:blip r:embed="rId5">
            <a:alphaModFix/>
          </a:blip>
          <a:srcRect/>
          <a:stretch/>
        </p:blipFill>
        <p:spPr>
          <a:xfrm>
            <a:off x="5653983" y="1112841"/>
            <a:ext cx="1944223" cy="1904321"/>
          </a:xfrm>
          <a:prstGeom prst="rect">
            <a:avLst/>
          </a:prstGeom>
          <a:noFill/>
          <a:ln>
            <a:noFill/>
          </a:ln>
        </p:spPr>
      </p:pic>
      <p:pic>
        <p:nvPicPr>
          <p:cNvPr id="43" name="Google Shape;43;p11"/>
          <p:cNvPicPr preferRelativeResize="0"/>
          <p:nvPr/>
        </p:nvPicPr>
        <p:blipFill rotWithShape="1">
          <a:blip r:embed="rId6">
            <a:alphaModFix/>
          </a:blip>
          <a:srcRect/>
          <a:stretch/>
        </p:blipFill>
        <p:spPr>
          <a:xfrm>
            <a:off x="8373046" y="1112841"/>
            <a:ext cx="1583704" cy="1904321"/>
          </a:xfrm>
          <a:prstGeom prst="rect">
            <a:avLst/>
          </a:prstGeom>
          <a:noFill/>
          <a:ln>
            <a:noFill/>
          </a:ln>
        </p:spPr>
      </p:pic>
      <p:sp>
        <p:nvSpPr>
          <p:cNvPr id="44" name="Google Shape;44;p11"/>
          <p:cNvSpPr txBox="1"/>
          <p:nvPr/>
        </p:nvSpPr>
        <p:spPr>
          <a:xfrm>
            <a:off x="439811" y="3382031"/>
            <a:ext cx="2240700" cy="255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dk1"/>
                </a:solidFill>
                <a:latin typeface="Arial"/>
                <a:ea typeface="Arial"/>
                <a:cs typeface="Arial"/>
                <a:sym typeface="Arial"/>
              </a:rPr>
              <a:t>Nous collectons gratuitement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rgbClr val="F57901"/>
                </a:solidFill>
                <a:latin typeface="Arial"/>
                <a:ea typeface="Arial"/>
                <a:cs typeface="Arial"/>
                <a:sym typeface="Arial"/>
              </a:rPr>
              <a:t>112 500 tonnes </a:t>
            </a:r>
            <a:br>
              <a:rPr lang="fr-FR" sz="1600" b="1" i="0" u="none" strike="noStrike" cap="none" dirty="0">
                <a:solidFill>
                  <a:schemeClr val="dk1"/>
                </a:solidFill>
                <a:latin typeface="Arial"/>
                <a:ea typeface="Arial"/>
                <a:cs typeface="Arial"/>
                <a:sym typeface="Arial"/>
              </a:rPr>
            </a:br>
            <a:r>
              <a:rPr lang="fr-FR" sz="1600" b="0" i="0" u="none" strike="noStrike" cap="none" dirty="0">
                <a:solidFill>
                  <a:schemeClr val="dk1"/>
                </a:solidFill>
                <a:latin typeface="Arial"/>
                <a:ea typeface="Arial"/>
                <a:cs typeface="Arial"/>
                <a:sym typeface="Arial"/>
              </a:rPr>
              <a:t>de denrées alimentaires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dk1"/>
                </a:solidFill>
                <a:latin typeface="Arial"/>
                <a:ea typeface="Arial"/>
                <a:cs typeface="Arial"/>
                <a:sym typeface="Arial"/>
              </a:rPr>
              <a:t>dont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rgbClr val="F57901"/>
                </a:solidFill>
                <a:latin typeface="Arial"/>
                <a:ea typeface="Arial"/>
                <a:cs typeface="Arial"/>
                <a:sym typeface="Arial"/>
              </a:rPr>
              <a:t>75 000 tonnes sauvées du gaspillage.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p:txBody>
      </p:sp>
      <p:sp>
        <p:nvSpPr>
          <p:cNvPr id="45" name="Google Shape;45;p11"/>
          <p:cNvSpPr txBox="1"/>
          <p:nvPr/>
        </p:nvSpPr>
        <p:spPr>
          <a:xfrm>
            <a:off x="2928332" y="3382031"/>
            <a:ext cx="224066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dk1"/>
                </a:solidFill>
                <a:latin typeface="Arial"/>
                <a:ea typeface="Arial"/>
                <a:cs typeface="Arial"/>
                <a:sym typeface="Arial"/>
              </a:rPr>
              <a:t>Nous distribuons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rgbClr val="F57901"/>
                </a:solidFill>
                <a:latin typeface="Arial"/>
                <a:ea typeface="Arial"/>
                <a:cs typeface="Arial"/>
                <a:sym typeface="Arial"/>
              </a:rPr>
              <a:t>sur tout le territoire...</a:t>
            </a:r>
            <a:endParaRPr sz="1400" b="0" i="0" u="none" strike="noStrike" cap="none" dirty="0">
              <a:solidFill>
                <a:srgbClr val="000000"/>
              </a:solidFill>
              <a:latin typeface="Arial"/>
              <a:ea typeface="Arial"/>
              <a:cs typeface="Arial"/>
              <a:sym typeface="Arial"/>
            </a:endParaRPr>
          </a:p>
        </p:txBody>
      </p:sp>
      <p:sp>
        <p:nvSpPr>
          <p:cNvPr id="46" name="Google Shape;46;p11"/>
          <p:cNvSpPr txBox="1"/>
          <p:nvPr/>
        </p:nvSpPr>
        <p:spPr>
          <a:xfrm>
            <a:off x="5505762" y="3382031"/>
            <a:ext cx="2240663"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à </a:t>
            </a:r>
            <a:br>
              <a:rPr lang="fr-FR" sz="1600" b="0" i="0" u="none" strike="noStrike" cap="none">
                <a:solidFill>
                  <a:schemeClr val="dk1"/>
                </a:solidFill>
                <a:latin typeface="Arial"/>
                <a:ea typeface="Arial"/>
                <a:cs typeface="Arial"/>
                <a:sym typeface="Arial"/>
              </a:rPr>
            </a:br>
            <a:r>
              <a:rPr lang="fr-FR" sz="1600" b="1" i="0" u="none" strike="noStrike" cap="none">
                <a:solidFill>
                  <a:srgbClr val="F57901"/>
                </a:solidFill>
                <a:latin typeface="Arial"/>
                <a:ea typeface="Arial"/>
                <a:cs typeface="Arial"/>
                <a:sym typeface="Arial"/>
              </a:rPr>
              <a:t>6 011 associations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F57901"/>
                </a:solidFill>
                <a:latin typeface="Arial"/>
                <a:ea typeface="Arial"/>
                <a:cs typeface="Arial"/>
                <a:sym typeface="Arial"/>
              </a:rPr>
              <a:t>et CCAS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F57901"/>
                </a:solidFill>
                <a:latin typeface="Arial"/>
                <a:ea typeface="Arial"/>
                <a:cs typeface="Arial"/>
                <a:sym typeface="Arial"/>
              </a:rPr>
              <a:t>partenaires...</a:t>
            </a:r>
            <a:endParaRPr sz="1400" b="0" i="0" u="none" strike="noStrike" cap="none">
              <a:solidFill>
                <a:srgbClr val="000000"/>
              </a:solidFill>
              <a:latin typeface="Arial"/>
              <a:ea typeface="Arial"/>
              <a:cs typeface="Arial"/>
              <a:sym typeface="Arial"/>
            </a:endParaRPr>
          </a:p>
        </p:txBody>
      </p:sp>
      <p:sp>
        <p:nvSpPr>
          <p:cNvPr id="47" name="Google Shape;47;p11"/>
          <p:cNvSpPr txBox="1"/>
          <p:nvPr/>
        </p:nvSpPr>
        <p:spPr>
          <a:xfrm>
            <a:off x="7997725" y="3382031"/>
            <a:ext cx="2334300" cy="1816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pour nourrir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F57901"/>
                </a:solidFill>
                <a:latin typeface="Arial"/>
                <a:ea typeface="Arial"/>
                <a:cs typeface="Arial"/>
                <a:sym typeface="Arial"/>
              </a:rPr>
              <a:t>2,1 millions de personnes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en situation de précarité,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soit l'équivalent de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F57901"/>
                </a:solidFill>
                <a:latin typeface="Arial"/>
                <a:ea typeface="Arial"/>
                <a:cs typeface="Arial"/>
                <a:sym typeface="Arial"/>
              </a:rPr>
              <a:t>225 millions de repas.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0"/>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a:t>Rejoignez notre grande famille</a:t>
            </a:r>
            <a:endParaRPr/>
          </a:p>
        </p:txBody>
      </p:sp>
      <p:sp>
        <p:nvSpPr>
          <p:cNvPr id="53" name="Google Shape;53;p10"/>
          <p:cNvSpPr txBox="1"/>
          <p:nvPr/>
        </p:nvSpPr>
        <p:spPr>
          <a:xfrm>
            <a:off x="8120567" y="3955553"/>
            <a:ext cx="249806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repas distribués</a:t>
            </a:r>
            <a:endParaRPr sz="1400" b="0" i="0" u="none" strike="noStrike" cap="none">
              <a:solidFill>
                <a:srgbClr val="000000"/>
              </a:solidFill>
              <a:latin typeface="Arial"/>
              <a:ea typeface="Arial"/>
              <a:cs typeface="Arial"/>
              <a:sym typeface="Arial"/>
            </a:endParaRPr>
          </a:p>
        </p:txBody>
      </p:sp>
      <p:cxnSp>
        <p:nvCxnSpPr>
          <p:cNvPr id="54" name="Google Shape;54;p10"/>
          <p:cNvCxnSpPr/>
          <p:nvPr/>
        </p:nvCxnSpPr>
        <p:spPr>
          <a:xfrm>
            <a:off x="868680" y="2811780"/>
            <a:ext cx="9088070" cy="0"/>
          </a:xfrm>
          <a:prstGeom prst="straightConnector1">
            <a:avLst/>
          </a:prstGeom>
          <a:noFill/>
          <a:ln w="12700" cap="flat" cmpd="sng">
            <a:solidFill>
              <a:srgbClr val="786F78"/>
            </a:solidFill>
            <a:prstDash val="solid"/>
            <a:miter lim="800000"/>
            <a:headEnd type="none" w="sm" len="sm"/>
            <a:tailEnd type="none" w="sm" len="sm"/>
          </a:ln>
        </p:spPr>
      </p:cxnSp>
      <p:cxnSp>
        <p:nvCxnSpPr>
          <p:cNvPr id="55" name="Google Shape;55;p10"/>
          <p:cNvCxnSpPr/>
          <p:nvPr/>
        </p:nvCxnSpPr>
        <p:spPr>
          <a:xfrm>
            <a:off x="868680" y="4640580"/>
            <a:ext cx="9088070" cy="0"/>
          </a:xfrm>
          <a:prstGeom prst="straightConnector1">
            <a:avLst/>
          </a:prstGeom>
          <a:noFill/>
          <a:ln w="12700" cap="flat" cmpd="sng">
            <a:solidFill>
              <a:srgbClr val="786F78"/>
            </a:solidFill>
            <a:prstDash val="solid"/>
            <a:miter lim="800000"/>
            <a:headEnd type="none" w="sm" len="sm"/>
            <a:tailEnd type="none" w="sm" len="sm"/>
          </a:ln>
        </p:spPr>
      </p:cxnSp>
      <p:sp>
        <p:nvSpPr>
          <p:cNvPr id="56" name="Google Shape;56;p10"/>
          <p:cNvSpPr/>
          <p:nvPr/>
        </p:nvSpPr>
        <p:spPr>
          <a:xfrm>
            <a:off x="8120567" y="3247969"/>
            <a:ext cx="155446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L’équivalent de</a:t>
            </a:r>
            <a:endParaRPr sz="1400" b="0" i="0" u="none" strike="noStrike" cap="none">
              <a:solidFill>
                <a:srgbClr val="000000"/>
              </a:solidFill>
              <a:latin typeface="Arial"/>
              <a:ea typeface="Arial"/>
              <a:cs typeface="Arial"/>
              <a:sym typeface="Arial"/>
            </a:endParaRPr>
          </a:p>
        </p:txBody>
      </p:sp>
      <p:grpSp>
        <p:nvGrpSpPr>
          <p:cNvPr id="57" name="Google Shape;57;p10"/>
          <p:cNvGrpSpPr/>
          <p:nvPr/>
        </p:nvGrpSpPr>
        <p:grpSpPr>
          <a:xfrm>
            <a:off x="771755" y="1352655"/>
            <a:ext cx="9682568" cy="4854365"/>
            <a:chOff x="771755" y="1352655"/>
            <a:chExt cx="9682568" cy="4854365"/>
          </a:xfrm>
        </p:grpSpPr>
        <p:grpSp>
          <p:nvGrpSpPr>
            <p:cNvPr id="58" name="Google Shape;58;p10"/>
            <p:cNvGrpSpPr/>
            <p:nvPr/>
          </p:nvGrpSpPr>
          <p:grpSpPr>
            <a:xfrm>
              <a:off x="771755" y="1352655"/>
              <a:ext cx="2421070" cy="1154895"/>
              <a:chOff x="1264159" y="3267579"/>
              <a:chExt cx="2421070" cy="1154895"/>
            </a:xfrm>
          </p:grpSpPr>
          <p:pic>
            <p:nvPicPr>
              <p:cNvPr id="59" name="Google Shape;59;p10"/>
              <p:cNvPicPr preferRelativeResize="0"/>
              <p:nvPr/>
            </p:nvPicPr>
            <p:blipFill rotWithShape="1">
              <a:blip r:embed="rId3">
                <a:alphaModFix/>
              </a:blip>
              <a:srcRect/>
              <a:stretch/>
            </p:blipFill>
            <p:spPr>
              <a:xfrm>
                <a:off x="1264159" y="3309310"/>
                <a:ext cx="923907" cy="1113164"/>
              </a:xfrm>
              <a:prstGeom prst="rect">
                <a:avLst/>
              </a:prstGeom>
              <a:noFill/>
              <a:ln>
                <a:noFill/>
              </a:ln>
            </p:spPr>
          </p:pic>
          <p:sp>
            <p:nvSpPr>
              <p:cNvPr id="60" name="Google Shape;60;p10"/>
              <p:cNvSpPr txBox="1"/>
              <p:nvPr/>
            </p:nvSpPr>
            <p:spPr>
              <a:xfrm>
                <a:off x="2177712" y="3728157"/>
                <a:ext cx="150751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bénévoles</a:t>
                </a:r>
                <a:endParaRPr sz="1400" b="0" i="0" u="none" strike="noStrike" cap="none">
                  <a:solidFill>
                    <a:srgbClr val="000000"/>
                  </a:solidFill>
                  <a:latin typeface="Arial"/>
                  <a:ea typeface="Arial"/>
                  <a:cs typeface="Arial"/>
                  <a:sym typeface="Arial"/>
                </a:endParaRPr>
              </a:p>
            </p:txBody>
          </p:sp>
          <p:sp>
            <p:nvSpPr>
              <p:cNvPr id="61" name="Google Shape;61;p10"/>
              <p:cNvSpPr/>
              <p:nvPr/>
            </p:nvSpPr>
            <p:spPr>
              <a:xfrm>
                <a:off x="2167358" y="3267579"/>
                <a:ext cx="150751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7 075 </a:t>
                </a:r>
                <a:endParaRPr sz="1400" b="0" i="0" u="none" strike="noStrike" cap="none">
                  <a:solidFill>
                    <a:srgbClr val="000000"/>
                  </a:solidFill>
                  <a:latin typeface="Arial"/>
                  <a:ea typeface="Arial"/>
                  <a:cs typeface="Arial"/>
                  <a:sym typeface="Arial"/>
                </a:endParaRPr>
              </a:p>
            </p:txBody>
          </p:sp>
        </p:grpSp>
        <p:sp>
          <p:nvSpPr>
            <p:cNvPr id="62" name="Google Shape;62;p10"/>
            <p:cNvSpPr/>
            <p:nvPr/>
          </p:nvSpPr>
          <p:spPr>
            <a:xfrm>
              <a:off x="8110683" y="3467222"/>
              <a:ext cx="234364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225 millions</a:t>
              </a:r>
              <a:endParaRPr sz="1400" b="0" i="0" u="none" strike="noStrike" cap="none">
                <a:solidFill>
                  <a:srgbClr val="000000"/>
                </a:solidFill>
                <a:latin typeface="Arial"/>
                <a:ea typeface="Arial"/>
                <a:cs typeface="Arial"/>
                <a:sym typeface="Arial"/>
              </a:endParaRPr>
            </a:p>
          </p:txBody>
        </p:sp>
        <p:sp>
          <p:nvSpPr>
            <p:cNvPr id="63" name="Google Shape;63;p10"/>
            <p:cNvSpPr txBox="1"/>
            <p:nvPr/>
          </p:nvSpPr>
          <p:spPr>
            <a:xfrm>
              <a:off x="5369762" y="3697245"/>
              <a:ext cx="150751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sauvées de la destruction</a:t>
              </a:r>
              <a:endParaRPr sz="1400" b="0" i="0" u="none" strike="noStrike" cap="none">
                <a:solidFill>
                  <a:srgbClr val="000000"/>
                </a:solidFill>
                <a:latin typeface="Arial"/>
                <a:ea typeface="Arial"/>
                <a:cs typeface="Arial"/>
                <a:sym typeface="Arial"/>
              </a:endParaRPr>
            </a:p>
          </p:txBody>
        </p:sp>
        <p:sp>
          <p:nvSpPr>
            <p:cNvPr id="64" name="Google Shape;64;p10"/>
            <p:cNvSpPr/>
            <p:nvPr/>
          </p:nvSpPr>
          <p:spPr>
            <a:xfrm>
              <a:off x="5302488" y="3217204"/>
              <a:ext cx="150751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75 000 </a:t>
              </a:r>
              <a:endParaRPr sz="1400" b="0" i="0" u="none" strike="noStrike" cap="none">
                <a:solidFill>
                  <a:srgbClr val="000000"/>
                </a:solidFill>
                <a:latin typeface="Arial"/>
                <a:ea typeface="Arial"/>
                <a:cs typeface="Arial"/>
                <a:sym typeface="Arial"/>
              </a:endParaRPr>
            </a:p>
          </p:txBody>
        </p:sp>
        <p:sp>
          <p:nvSpPr>
            <p:cNvPr id="65" name="Google Shape;65;p10"/>
            <p:cNvSpPr txBox="1"/>
            <p:nvPr/>
          </p:nvSpPr>
          <p:spPr>
            <a:xfrm>
              <a:off x="1662035" y="3697245"/>
              <a:ext cx="19115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tonnes de denrées collectées</a:t>
              </a:r>
              <a:endParaRPr sz="1400" b="0" i="0" u="none" strike="noStrike" cap="none">
                <a:solidFill>
                  <a:srgbClr val="000000"/>
                </a:solidFill>
                <a:latin typeface="Arial"/>
                <a:ea typeface="Arial"/>
                <a:cs typeface="Arial"/>
                <a:sym typeface="Arial"/>
              </a:endParaRPr>
            </a:p>
          </p:txBody>
        </p:sp>
        <p:sp>
          <p:nvSpPr>
            <p:cNvPr id="66" name="Google Shape;66;p10"/>
            <p:cNvSpPr/>
            <p:nvPr/>
          </p:nvSpPr>
          <p:spPr>
            <a:xfrm>
              <a:off x="1594761" y="3217204"/>
              <a:ext cx="19115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112 500    </a:t>
              </a:r>
              <a:endParaRPr sz="1400" b="0" i="0" u="none" strike="noStrike" cap="none">
                <a:solidFill>
                  <a:srgbClr val="000000"/>
                </a:solidFill>
                <a:latin typeface="Arial"/>
                <a:ea typeface="Arial"/>
                <a:cs typeface="Arial"/>
                <a:sym typeface="Arial"/>
              </a:endParaRPr>
            </a:p>
          </p:txBody>
        </p:sp>
        <p:grpSp>
          <p:nvGrpSpPr>
            <p:cNvPr id="67" name="Google Shape;67;p10"/>
            <p:cNvGrpSpPr/>
            <p:nvPr/>
          </p:nvGrpSpPr>
          <p:grpSpPr>
            <a:xfrm>
              <a:off x="3185907" y="4944824"/>
              <a:ext cx="4924776" cy="1262196"/>
              <a:chOff x="3593469" y="5174936"/>
              <a:chExt cx="4924776" cy="1262196"/>
            </a:xfrm>
          </p:grpSpPr>
          <p:sp>
            <p:nvSpPr>
              <p:cNvPr id="68" name="Google Shape;68;p10"/>
              <p:cNvSpPr txBox="1"/>
              <p:nvPr/>
            </p:nvSpPr>
            <p:spPr>
              <a:xfrm>
                <a:off x="5685732" y="5785467"/>
                <a:ext cx="283251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de personnes accueillies</a:t>
                </a:r>
                <a:endParaRPr sz="1400" b="0" i="0" u="none" strike="noStrike" cap="none">
                  <a:solidFill>
                    <a:srgbClr val="000000"/>
                  </a:solidFill>
                  <a:latin typeface="Arial"/>
                  <a:ea typeface="Arial"/>
                  <a:cs typeface="Arial"/>
                  <a:sym typeface="Arial"/>
                </a:endParaRPr>
              </a:p>
            </p:txBody>
          </p:sp>
          <p:sp>
            <p:nvSpPr>
              <p:cNvPr id="69" name="Google Shape;69;p10"/>
              <p:cNvSpPr/>
              <p:nvPr/>
            </p:nvSpPr>
            <p:spPr>
              <a:xfrm>
                <a:off x="5689153" y="5287804"/>
                <a:ext cx="271584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2,1 millions</a:t>
                </a:r>
                <a:endParaRPr sz="1400" b="0" i="0" u="none" strike="noStrike" cap="none">
                  <a:solidFill>
                    <a:srgbClr val="000000"/>
                  </a:solidFill>
                  <a:latin typeface="Arial"/>
                  <a:ea typeface="Arial"/>
                  <a:cs typeface="Arial"/>
                  <a:sym typeface="Arial"/>
                </a:endParaRPr>
              </a:p>
            </p:txBody>
          </p:sp>
          <p:pic>
            <p:nvPicPr>
              <p:cNvPr id="70" name="Google Shape;70;p10"/>
              <p:cNvPicPr preferRelativeResize="0"/>
              <p:nvPr/>
            </p:nvPicPr>
            <p:blipFill rotWithShape="1">
              <a:blip r:embed="rId4">
                <a:alphaModFix/>
              </a:blip>
              <a:srcRect/>
              <a:stretch/>
            </p:blipFill>
            <p:spPr>
              <a:xfrm>
                <a:off x="3593469" y="5174936"/>
                <a:ext cx="2093973" cy="1262196"/>
              </a:xfrm>
              <a:prstGeom prst="rect">
                <a:avLst/>
              </a:prstGeom>
              <a:noFill/>
              <a:ln>
                <a:noFill/>
              </a:ln>
            </p:spPr>
          </p:pic>
        </p:grpSp>
        <p:sp>
          <p:nvSpPr>
            <p:cNvPr id="71" name="Google Shape;71;p10"/>
            <p:cNvSpPr/>
            <p:nvPr/>
          </p:nvSpPr>
          <p:spPr>
            <a:xfrm>
              <a:off x="3640892" y="3699709"/>
              <a:ext cx="5934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786F78"/>
                  </a:solidFill>
                  <a:latin typeface="Arial Narrow"/>
                  <a:ea typeface="Arial Narrow"/>
                  <a:cs typeface="Arial Narrow"/>
                  <a:sym typeface="Arial Narrow"/>
                </a:rPr>
                <a:t>dont</a:t>
              </a:r>
              <a:endParaRPr sz="1800" b="0" i="1" u="none" strike="noStrike" cap="none">
                <a:solidFill>
                  <a:schemeClr val="dk1"/>
                </a:solidFill>
                <a:latin typeface="Calibri"/>
                <a:ea typeface="Calibri"/>
                <a:cs typeface="Calibri"/>
                <a:sym typeface="Calibri"/>
              </a:endParaRPr>
            </a:p>
          </p:txBody>
        </p:sp>
        <p:pic>
          <p:nvPicPr>
            <p:cNvPr id="72" name="Google Shape;72;p10"/>
            <p:cNvPicPr preferRelativeResize="0"/>
            <p:nvPr/>
          </p:nvPicPr>
          <p:blipFill rotWithShape="1">
            <a:blip r:embed="rId5">
              <a:alphaModFix/>
            </a:blip>
            <a:srcRect/>
            <a:stretch/>
          </p:blipFill>
          <p:spPr>
            <a:xfrm>
              <a:off x="4382661" y="3290797"/>
              <a:ext cx="926856" cy="967154"/>
            </a:xfrm>
            <a:prstGeom prst="rect">
              <a:avLst/>
            </a:prstGeom>
            <a:noFill/>
            <a:ln>
              <a:noFill/>
            </a:ln>
          </p:spPr>
        </p:pic>
        <p:pic>
          <p:nvPicPr>
            <p:cNvPr id="73" name="Google Shape;73;p10"/>
            <p:cNvPicPr preferRelativeResize="0"/>
            <p:nvPr/>
          </p:nvPicPr>
          <p:blipFill rotWithShape="1">
            <a:blip r:embed="rId6">
              <a:alphaModFix/>
            </a:blip>
            <a:srcRect/>
            <a:stretch/>
          </p:blipFill>
          <p:spPr>
            <a:xfrm>
              <a:off x="781588" y="3194410"/>
              <a:ext cx="882042" cy="1062973"/>
            </a:xfrm>
            <a:prstGeom prst="rect">
              <a:avLst/>
            </a:prstGeom>
            <a:noFill/>
            <a:ln>
              <a:noFill/>
            </a:ln>
          </p:spPr>
        </p:pic>
        <p:pic>
          <p:nvPicPr>
            <p:cNvPr id="74" name="Google Shape;74;p10"/>
            <p:cNvPicPr preferRelativeResize="0"/>
            <p:nvPr/>
          </p:nvPicPr>
          <p:blipFill rotWithShape="1">
            <a:blip r:embed="rId7">
              <a:alphaModFix/>
            </a:blip>
            <a:srcRect/>
            <a:stretch/>
          </p:blipFill>
          <p:spPr>
            <a:xfrm>
              <a:off x="853673" y="1454280"/>
              <a:ext cx="771452" cy="993376"/>
            </a:xfrm>
            <a:prstGeom prst="rect">
              <a:avLst/>
            </a:prstGeom>
            <a:noFill/>
            <a:ln>
              <a:noFill/>
            </a:ln>
          </p:spPr>
        </p:pic>
        <p:grpSp>
          <p:nvGrpSpPr>
            <p:cNvPr id="75" name="Google Shape;75;p10"/>
            <p:cNvGrpSpPr/>
            <p:nvPr/>
          </p:nvGrpSpPr>
          <p:grpSpPr>
            <a:xfrm>
              <a:off x="6821850" y="1379378"/>
              <a:ext cx="3302045" cy="1106909"/>
              <a:chOff x="6654705" y="1379378"/>
              <a:chExt cx="3302045" cy="1106909"/>
            </a:xfrm>
          </p:grpSpPr>
          <p:sp>
            <p:nvSpPr>
              <p:cNvPr id="76" name="Google Shape;76;p10"/>
              <p:cNvSpPr txBox="1"/>
              <p:nvPr/>
            </p:nvSpPr>
            <p:spPr>
              <a:xfrm>
                <a:off x="7458682" y="1839956"/>
                <a:ext cx="249806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bénévoles pour </a:t>
                </a:r>
                <a:br>
                  <a:rPr lang="fr-FR" sz="1800" b="1" i="0" u="none" strike="noStrike" cap="none">
                    <a:solidFill>
                      <a:srgbClr val="786F78"/>
                    </a:solidFill>
                    <a:latin typeface="Arial Narrow"/>
                    <a:ea typeface="Arial Narrow"/>
                    <a:cs typeface="Arial Narrow"/>
                    <a:sym typeface="Arial Narrow"/>
                  </a:rPr>
                </a:br>
                <a:r>
                  <a:rPr lang="fr-FR" sz="1800" b="1" i="0" u="none" strike="noStrike" cap="none">
                    <a:solidFill>
                      <a:srgbClr val="786F78"/>
                    </a:solidFill>
                    <a:latin typeface="Arial Narrow"/>
                    <a:ea typeface="Arial Narrow"/>
                    <a:cs typeface="Arial Narrow"/>
                    <a:sym typeface="Arial Narrow"/>
                  </a:rPr>
                  <a:t>la Collecte Nationale</a:t>
                </a:r>
                <a:endParaRPr sz="1400" b="0" i="0" u="none" strike="noStrike" cap="none">
                  <a:solidFill>
                    <a:srgbClr val="000000"/>
                  </a:solidFill>
                  <a:latin typeface="Arial"/>
                  <a:ea typeface="Arial"/>
                  <a:cs typeface="Arial"/>
                  <a:sym typeface="Arial"/>
                </a:endParaRPr>
              </a:p>
            </p:txBody>
          </p:sp>
          <p:sp>
            <p:nvSpPr>
              <p:cNvPr id="77" name="Google Shape;77;p10"/>
              <p:cNvSpPr/>
              <p:nvPr/>
            </p:nvSpPr>
            <p:spPr>
              <a:xfrm>
                <a:off x="7448328" y="1379378"/>
                <a:ext cx="170374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110 000</a:t>
                </a:r>
                <a:endParaRPr sz="1400" b="0" i="0" u="none" strike="noStrike" cap="none">
                  <a:solidFill>
                    <a:srgbClr val="000000"/>
                  </a:solidFill>
                  <a:latin typeface="Arial"/>
                  <a:ea typeface="Arial"/>
                  <a:cs typeface="Arial"/>
                  <a:sym typeface="Arial"/>
                </a:endParaRPr>
              </a:p>
            </p:txBody>
          </p:sp>
          <p:pic>
            <p:nvPicPr>
              <p:cNvPr id="78" name="Google Shape;78;p10"/>
              <p:cNvPicPr preferRelativeResize="0"/>
              <p:nvPr/>
            </p:nvPicPr>
            <p:blipFill rotWithShape="1">
              <a:blip r:embed="rId7">
                <a:alphaModFix/>
              </a:blip>
              <a:srcRect/>
              <a:stretch/>
            </p:blipFill>
            <p:spPr>
              <a:xfrm>
                <a:off x="6654705" y="1454280"/>
                <a:ext cx="771452" cy="993376"/>
              </a:xfrm>
              <a:prstGeom prst="rect">
                <a:avLst/>
              </a:prstGeom>
              <a:noFill/>
              <a:ln>
                <a:noFill/>
              </a:ln>
            </p:spPr>
          </p:pic>
        </p:grpSp>
        <p:grpSp>
          <p:nvGrpSpPr>
            <p:cNvPr id="79" name="Google Shape;79;p10"/>
            <p:cNvGrpSpPr/>
            <p:nvPr/>
          </p:nvGrpSpPr>
          <p:grpSpPr>
            <a:xfrm>
              <a:off x="3053981" y="1365928"/>
              <a:ext cx="3478434" cy="1107078"/>
              <a:chOff x="2886836" y="1365928"/>
              <a:chExt cx="3478434" cy="1107078"/>
            </a:xfrm>
          </p:grpSpPr>
          <p:sp>
            <p:nvSpPr>
              <p:cNvPr id="80" name="Google Shape;80;p10"/>
              <p:cNvSpPr txBox="1"/>
              <p:nvPr/>
            </p:nvSpPr>
            <p:spPr>
              <a:xfrm>
                <a:off x="3867170" y="1826506"/>
                <a:ext cx="24981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Salarié.e.s dont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786F78"/>
                    </a:solidFill>
                    <a:latin typeface="Arial Narrow"/>
                    <a:ea typeface="Arial Narrow"/>
                    <a:cs typeface="Arial Narrow"/>
                    <a:sym typeface="Arial Narrow"/>
                  </a:rPr>
                  <a:t>218 en contrat aidé</a:t>
                </a:r>
                <a:endParaRPr sz="1400" b="0" i="0" u="none" strike="noStrike" cap="none">
                  <a:solidFill>
                    <a:srgbClr val="000000"/>
                  </a:solidFill>
                  <a:latin typeface="Arial"/>
                  <a:ea typeface="Arial"/>
                  <a:cs typeface="Arial"/>
                  <a:sym typeface="Arial"/>
                </a:endParaRPr>
              </a:p>
            </p:txBody>
          </p:sp>
          <p:sp>
            <p:nvSpPr>
              <p:cNvPr id="81" name="Google Shape;81;p10"/>
              <p:cNvSpPr/>
              <p:nvPr/>
            </p:nvSpPr>
            <p:spPr>
              <a:xfrm>
                <a:off x="3856816" y="1365928"/>
                <a:ext cx="150751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786F78"/>
                    </a:solidFill>
                    <a:latin typeface="Arial Narrow"/>
                    <a:ea typeface="Arial Narrow"/>
                    <a:cs typeface="Arial Narrow"/>
                    <a:sym typeface="Arial Narrow"/>
                  </a:rPr>
                  <a:t>561</a:t>
                </a:r>
                <a:endParaRPr sz="1400" b="0" i="0" u="none" strike="noStrike" cap="none">
                  <a:solidFill>
                    <a:srgbClr val="000000"/>
                  </a:solidFill>
                  <a:latin typeface="Arial"/>
                  <a:ea typeface="Arial"/>
                  <a:cs typeface="Arial"/>
                  <a:sym typeface="Arial"/>
                </a:endParaRPr>
              </a:p>
            </p:txBody>
          </p:sp>
          <p:pic>
            <p:nvPicPr>
              <p:cNvPr id="82" name="Google Shape;82;p10"/>
              <p:cNvPicPr preferRelativeResize="0"/>
              <p:nvPr/>
            </p:nvPicPr>
            <p:blipFill rotWithShape="1">
              <a:blip r:embed="rId8">
                <a:alphaModFix/>
              </a:blip>
              <a:srcRect/>
              <a:stretch/>
            </p:blipFill>
            <p:spPr>
              <a:xfrm>
                <a:off x="2886836" y="1419705"/>
                <a:ext cx="969980" cy="1027038"/>
              </a:xfrm>
              <a:prstGeom prst="rect">
                <a:avLst/>
              </a:prstGeom>
              <a:noFill/>
              <a:ln>
                <a:noFill/>
              </a:ln>
            </p:spPr>
          </p:pic>
        </p:grpSp>
      </p:grpSp>
      <p:pic>
        <p:nvPicPr>
          <p:cNvPr id="83" name="Google Shape;83;p10"/>
          <p:cNvPicPr preferRelativeResize="0"/>
          <p:nvPr/>
        </p:nvPicPr>
        <p:blipFill rotWithShape="1">
          <a:blip r:embed="rId9">
            <a:alphaModFix/>
          </a:blip>
          <a:srcRect/>
          <a:stretch/>
        </p:blipFill>
        <p:spPr>
          <a:xfrm>
            <a:off x="7007123" y="3187021"/>
            <a:ext cx="1046170" cy="1107349"/>
          </a:xfrm>
          <a:prstGeom prst="rect">
            <a:avLst/>
          </a:prstGeom>
          <a:noFill/>
          <a:ln>
            <a:noFill/>
          </a:ln>
        </p:spPr>
      </p:pic>
      <p:sp>
        <p:nvSpPr>
          <p:cNvPr id="84" name="Google Shape;84;p10"/>
          <p:cNvSpPr txBox="1"/>
          <p:nvPr/>
        </p:nvSpPr>
        <p:spPr>
          <a:xfrm>
            <a:off x="6821850" y="7040880"/>
            <a:ext cx="279775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050" b="0" i="0" u="none" strike="noStrike" cap="none">
                <a:solidFill>
                  <a:srgbClr val="000000"/>
                </a:solidFill>
                <a:latin typeface="Arial"/>
                <a:ea typeface="Arial"/>
                <a:cs typeface="Arial"/>
                <a:sym typeface="Arial"/>
              </a:rPr>
              <a:t>Source : Rapport Annuel 2020</a:t>
            </a:r>
            <a:endParaRPr sz="105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title"/>
          </p:nvPr>
        </p:nvSpPr>
        <p:spPr>
          <a:xfrm>
            <a:off x="353075" y="-168825"/>
            <a:ext cx="9603600" cy="810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sz="3000"/>
              <a:t>Rejoignez un réseau à fort ancrage territorial</a:t>
            </a:r>
            <a:endParaRPr sz="3000"/>
          </a:p>
        </p:txBody>
      </p:sp>
      <p:sp>
        <p:nvSpPr>
          <p:cNvPr id="90" name="Google Shape;90;p13"/>
          <p:cNvSpPr txBox="1"/>
          <p:nvPr/>
        </p:nvSpPr>
        <p:spPr>
          <a:xfrm>
            <a:off x="827918" y="901213"/>
            <a:ext cx="3658050" cy="53347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7F00"/>
              </a:buClr>
              <a:buSzPts val="1400"/>
              <a:buFont typeface="Arial"/>
              <a:buNone/>
            </a:pPr>
            <a:r>
              <a:rPr lang="fr-FR" sz="1400" b="1" i="0" u="none" strike="noStrike" cap="none">
                <a:solidFill>
                  <a:srgbClr val="FF7F00"/>
                </a:solidFill>
                <a:latin typeface="Arial"/>
                <a:ea typeface="Arial"/>
                <a:cs typeface="Arial"/>
                <a:sym typeface="Arial"/>
              </a:rPr>
              <a:t>79 Banques Alimentaires </a:t>
            </a:r>
            <a:br>
              <a:rPr lang="fr-FR" sz="1400" b="1" i="0" u="none" strike="noStrike" cap="none">
                <a:solidFill>
                  <a:srgbClr val="FF7F00"/>
                </a:solidFill>
                <a:latin typeface="Arial"/>
                <a:ea typeface="Arial"/>
                <a:cs typeface="Arial"/>
                <a:sym typeface="Arial"/>
              </a:rPr>
            </a:br>
            <a:r>
              <a:rPr lang="fr-FR" sz="1400" b="1" i="0" u="none" strike="noStrike" cap="none">
                <a:solidFill>
                  <a:srgbClr val="FF7F00"/>
                </a:solidFill>
                <a:latin typeface="Arial"/>
                <a:ea typeface="Arial"/>
                <a:cs typeface="Arial"/>
                <a:sym typeface="Arial"/>
              </a:rPr>
              <a:t>et 29 antennes</a:t>
            </a:r>
            <a:endParaRPr sz="1400" b="0" i="0" u="none" strike="noStrike" cap="none">
              <a:solidFill>
                <a:srgbClr val="000000"/>
              </a:solidFill>
              <a:latin typeface="Arial"/>
              <a:ea typeface="Arial"/>
              <a:cs typeface="Arial"/>
              <a:sym typeface="Arial"/>
            </a:endParaRPr>
          </a:p>
        </p:txBody>
      </p:sp>
      <p:sp>
        <p:nvSpPr>
          <p:cNvPr id="91" name="Google Shape;91;p13"/>
          <p:cNvSpPr txBox="1"/>
          <p:nvPr/>
        </p:nvSpPr>
        <p:spPr>
          <a:xfrm>
            <a:off x="5678776" y="901213"/>
            <a:ext cx="4491000" cy="533700"/>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7F00"/>
              </a:buClr>
              <a:buSzPts val="1400"/>
              <a:buFont typeface="Arial"/>
              <a:buNone/>
            </a:pPr>
            <a:r>
              <a:rPr lang="fr-FR" sz="1400" b="1" i="0" u="none" strike="noStrike" cap="none">
                <a:solidFill>
                  <a:srgbClr val="FF7F00"/>
                </a:solidFill>
                <a:latin typeface="Arial"/>
                <a:ea typeface="Arial"/>
                <a:cs typeface="Arial"/>
                <a:sym typeface="Arial"/>
              </a:rPr>
              <a:t>6 011 associations et CCAS partenaires des </a:t>
            </a:r>
            <a:br>
              <a:rPr lang="fr-FR" sz="1400" b="1" i="0" u="none" strike="noStrike" cap="none">
                <a:solidFill>
                  <a:srgbClr val="FF7F00"/>
                </a:solidFill>
                <a:latin typeface="Arial"/>
                <a:ea typeface="Arial"/>
                <a:cs typeface="Arial"/>
                <a:sym typeface="Arial"/>
              </a:rPr>
            </a:br>
            <a:r>
              <a:rPr lang="fr-FR" sz="1400" b="1" i="0" u="none" strike="noStrike" cap="none">
                <a:solidFill>
                  <a:srgbClr val="FF7F00"/>
                </a:solidFill>
                <a:latin typeface="Arial"/>
                <a:ea typeface="Arial"/>
                <a:cs typeface="Arial"/>
                <a:sym typeface="Arial"/>
              </a:rPr>
              <a:t>Banque Alimentaires</a:t>
            </a:r>
            <a:endParaRPr sz="1400" b="1" i="0" u="none" strike="noStrike" cap="none">
              <a:solidFill>
                <a:srgbClr val="FF7F00"/>
              </a:solidFill>
              <a:latin typeface="Arial"/>
              <a:ea typeface="Arial"/>
              <a:cs typeface="Arial"/>
              <a:sym typeface="Arial"/>
            </a:endParaRPr>
          </a:p>
        </p:txBody>
      </p:sp>
      <p:cxnSp>
        <p:nvCxnSpPr>
          <p:cNvPr id="92" name="Google Shape;92;p13"/>
          <p:cNvCxnSpPr/>
          <p:nvPr/>
        </p:nvCxnSpPr>
        <p:spPr>
          <a:xfrm>
            <a:off x="578218" y="1454048"/>
            <a:ext cx="4157450" cy="0"/>
          </a:xfrm>
          <a:prstGeom prst="straightConnector1">
            <a:avLst/>
          </a:prstGeom>
          <a:noFill/>
          <a:ln w="12700" cap="flat" cmpd="sng">
            <a:solidFill>
              <a:srgbClr val="786F78"/>
            </a:solidFill>
            <a:prstDash val="solid"/>
            <a:miter lim="800000"/>
            <a:headEnd type="none" w="sm" len="sm"/>
            <a:tailEnd type="none" w="sm" len="sm"/>
          </a:ln>
        </p:spPr>
      </p:cxnSp>
      <p:cxnSp>
        <p:nvCxnSpPr>
          <p:cNvPr id="93" name="Google Shape;93;p13"/>
          <p:cNvCxnSpPr/>
          <p:nvPr/>
        </p:nvCxnSpPr>
        <p:spPr>
          <a:xfrm>
            <a:off x="5674120" y="1454048"/>
            <a:ext cx="4516108" cy="0"/>
          </a:xfrm>
          <a:prstGeom prst="straightConnector1">
            <a:avLst/>
          </a:prstGeom>
          <a:noFill/>
          <a:ln w="12700" cap="flat" cmpd="sng">
            <a:solidFill>
              <a:srgbClr val="786F78"/>
            </a:solidFill>
            <a:prstDash val="solid"/>
            <a:miter lim="800000"/>
            <a:headEnd type="none" w="sm" len="sm"/>
            <a:tailEnd type="none" w="sm" len="sm"/>
          </a:ln>
        </p:spPr>
      </p:cxnSp>
      <p:cxnSp>
        <p:nvCxnSpPr>
          <p:cNvPr id="94" name="Google Shape;94;p13"/>
          <p:cNvCxnSpPr/>
          <p:nvPr/>
        </p:nvCxnSpPr>
        <p:spPr>
          <a:xfrm>
            <a:off x="578218" y="6621548"/>
            <a:ext cx="4447348" cy="0"/>
          </a:xfrm>
          <a:prstGeom prst="straightConnector1">
            <a:avLst/>
          </a:prstGeom>
          <a:noFill/>
          <a:ln w="12700" cap="flat" cmpd="sng">
            <a:solidFill>
              <a:srgbClr val="786F78"/>
            </a:solidFill>
            <a:prstDash val="solid"/>
            <a:miter lim="800000"/>
            <a:headEnd type="none" w="sm" len="sm"/>
            <a:tailEnd type="none" w="sm" len="sm"/>
          </a:ln>
        </p:spPr>
      </p:cxnSp>
      <p:cxnSp>
        <p:nvCxnSpPr>
          <p:cNvPr id="95" name="Google Shape;95;p13"/>
          <p:cNvCxnSpPr/>
          <p:nvPr/>
        </p:nvCxnSpPr>
        <p:spPr>
          <a:xfrm>
            <a:off x="5674120" y="6621548"/>
            <a:ext cx="4516108" cy="0"/>
          </a:xfrm>
          <a:prstGeom prst="straightConnector1">
            <a:avLst/>
          </a:prstGeom>
          <a:noFill/>
          <a:ln w="12700" cap="flat" cmpd="sng">
            <a:solidFill>
              <a:srgbClr val="786F78"/>
            </a:solidFill>
            <a:prstDash val="solid"/>
            <a:miter lim="800000"/>
            <a:headEnd type="none" w="sm" len="sm"/>
            <a:tailEnd type="none" w="sm" len="sm"/>
          </a:ln>
        </p:spPr>
      </p:cxnSp>
      <p:pic>
        <p:nvPicPr>
          <p:cNvPr id="96" name="Google Shape;96;p13"/>
          <p:cNvPicPr preferRelativeResize="0"/>
          <p:nvPr/>
        </p:nvPicPr>
        <p:blipFill rotWithShape="1">
          <a:blip r:embed="rId3">
            <a:alphaModFix/>
          </a:blip>
          <a:srcRect t="12095" b="3937"/>
          <a:stretch/>
        </p:blipFill>
        <p:spPr>
          <a:xfrm>
            <a:off x="578218" y="1539947"/>
            <a:ext cx="4209727" cy="4897148"/>
          </a:xfrm>
          <a:prstGeom prst="rect">
            <a:avLst/>
          </a:prstGeom>
          <a:noFill/>
          <a:ln>
            <a:noFill/>
          </a:ln>
        </p:spPr>
      </p:pic>
      <p:pic>
        <p:nvPicPr>
          <p:cNvPr id="97" name="Google Shape;97;p13"/>
          <p:cNvPicPr preferRelativeResize="0"/>
          <p:nvPr/>
        </p:nvPicPr>
        <p:blipFill rotWithShape="1">
          <a:blip r:embed="rId4">
            <a:alphaModFix/>
          </a:blip>
          <a:srcRect l="1909" t="12843" r="55852" b="9739"/>
          <a:stretch/>
        </p:blipFill>
        <p:spPr>
          <a:xfrm>
            <a:off x="5674125" y="1473175"/>
            <a:ext cx="4516099" cy="46556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2"/>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a:t>Le fonctionnement des Banques Alimentaires</a:t>
            </a:r>
            <a:endParaRPr/>
          </a:p>
        </p:txBody>
      </p:sp>
      <p:pic>
        <p:nvPicPr>
          <p:cNvPr id="103" name="Google Shape;103;p12"/>
          <p:cNvPicPr preferRelativeResize="0"/>
          <p:nvPr/>
        </p:nvPicPr>
        <p:blipFill rotWithShape="1">
          <a:blip r:embed="rId3">
            <a:alphaModFix/>
          </a:blip>
          <a:srcRect b="21813"/>
          <a:stretch/>
        </p:blipFill>
        <p:spPr>
          <a:xfrm>
            <a:off x="1123250" y="1532127"/>
            <a:ext cx="8400899" cy="4092825"/>
          </a:xfrm>
          <a:prstGeom prst="rect">
            <a:avLst/>
          </a:prstGeom>
          <a:noFill/>
          <a:ln>
            <a:noFill/>
          </a:ln>
        </p:spPr>
      </p:pic>
      <p:sp>
        <p:nvSpPr>
          <p:cNvPr id="104" name="Google Shape;104;p12"/>
          <p:cNvSpPr/>
          <p:nvPr/>
        </p:nvSpPr>
        <p:spPr>
          <a:xfrm>
            <a:off x="2372659" y="2345764"/>
            <a:ext cx="460200" cy="215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5" name="Google Shape;105;p12"/>
          <p:cNvSpPr/>
          <p:nvPr/>
        </p:nvSpPr>
        <p:spPr>
          <a:xfrm>
            <a:off x="3218330" y="2345764"/>
            <a:ext cx="460200" cy="215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12"/>
          <p:cNvSpPr/>
          <p:nvPr/>
        </p:nvSpPr>
        <p:spPr>
          <a:xfrm>
            <a:off x="5208494" y="2345764"/>
            <a:ext cx="460200" cy="215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7" name="Google Shape;107;p12"/>
          <p:cNvSpPr/>
          <p:nvPr/>
        </p:nvSpPr>
        <p:spPr>
          <a:xfrm>
            <a:off x="7191188" y="2345764"/>
            <a:ext cx="460200" cy="215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8" name="Google Shape;108;p12"/>
          <p:cNvSpPr txBox="1"/>
          <p:nvPr/>
        </p:nvSpPr>
        <p:spPr>
          <a:xfrm>
            <a:off x="2336798" y="2313943"/>
            <a:ext cx="615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a:solidFill>
                  <a:srgbClr val="556E7A"/>
                </a:solidFill>
              </a:rPr>
              <a:t>38</a:t>
            </a:r>
            <a:r>
              <a:rPr lang="fr-FR" sz="1400" b="0" i="0" u="none" strike="noStrike" cap="none">
                <a:solidFill>
                  <a:srgbClr val="556E7A"/>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9" name="Google Shape;109;p12"/>
          <p:cNvSpPr txBox="1"/>
          <p:nvPr/>
        </p:nvSpPr>
        <p:spPr>
          <a:xfrm>
            <a:off x="3177563" y="2313943"/>
            <a:ext cx="615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556E7A"/>
                </a:solidFill>
                <a:latin typeface="Arial"/>
                <a:ea typeface="Arial"/>
                <a:cs typeface="Arial"/>
                <a:sym typeface="Arial"/>
              </a:rPr>
              <a:t>1</a:t>
            </a:r>
            <a:r>
              <a:rPr lang="fr-FR">
                <a:solidFill>
                  <a:srgbClr val="556E7A"/>
                </a:solidFill>
              </a:rPr>
              <a:t>0</a:t>
            </a:r>
            <a:r>
              <a:rPr lang="fr-FR" sz="1400" b="0" i="0" u="none" strike="noStrike" cap="none">
                <a:solidFill>
                  <a:srgbClr val="556E7A"/>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10" name="Google Shape;110;p12"/>
          <p:cNvSpPr txBox="1"/>
          <p:nvPr/>
        </p:nvSpPr>
        <p:spPr>
          <a:xfrm>
            <a:off x="5164740" y="2312454"/>
            <a:ext cx="615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a:solidFill>
                  <a:srgbClr val="556E7A"/>
                </a:solidFill>
              </a:rPr>
              <a:t>35</a:t>
            </a:r>
            <a:r>
              <a:rPr lang="fr-FR" sz="1400" b="0" i="0" u="none" strike="noStrike" cap="none">
                <a:solidFill>
                  <a:srgbClr val="556E7A"/>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11" name="Google Shape;111;p12"/>
          <p:cNvSpPr txBox="1"/>
          <p:nvPr/>
        </p:nvSpPr>
        <p:spPr>
          <a:xfrm>
            <a:off x="7191192" y="2312453"/>
            <a:ext cx="615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a:solidFill>
                  <a:srgbClr val="556E7A"/>
                </a:solidFill>
              </a:rPr>
              <a:t>17</a:t>
            </a:r>
            <a:r>
              <a:rPr lang="fr-FR" sz="1400" b="0" i="0" u="none" strike="noStrike" cap="none">
                <a:solidFill>
                  <a:srgbClr val="556E7A"/>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6917d45ae_0_6"/>
          <p:cNvSpPr txBox="1">
            <a:spLocks noGrp="1"/>
          </p:cNvSpPr>
          <p:nvPr>
            <p:ph type="title"/>
          </p:nvPr>
        </p:nvSpPr>
        <p:spPr>
          <a:xfrm>
            <a:off x="353085" y="-62145"/>
            <a:ext cx="9603600" cy="605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a:t>22 ateliers de transformation</a:t>
            </a:r>
            <a:endParaRPr/>
          </a:p>
        </p:txBody>
      </p:sp>
      <p:pic>
        <p:nvPicPr>
          <p:cNvPr id="117" name="Google Shape;117;g116917d45ae_0_6"/>
          <p:cNvPicPr preferRelativeResize="0"/>
          <p:nvPr/>
        </p:nvPicPr>
        <p:blipFill>
          <a:blip r:embed="rId3">
            <a:alphaModFix/>
          </a:blip>
          <a:stretch>
            <a:fillRect/>
          </a:stretch>
        </p:blipFill>
        <p:spPr>
          <a:xfrm>
            <a:off x="4868076" y="624000"/>
            <a:ext cx="5823726" cy="6859476"/>
          </a:xfrm>
          <a:prstGeom prst="rect">
            <a:avLst/>
          </a:prstGeom>
          <a:noFill/>
          <a:ln>
            <a:noFill/>
          </a:ln>
        </p:spPr>
      </p:pic>
      <p:sp>
        <p:nvSpPr>
          <p:cNvPr id="118" name="Google Shape;118;g116917d45ae_0_6"/>
          <p:cNvSpPr txBox="1"/>
          <p:nvPr/>
        </p:nvSpPr>
        <p:spPr>
          <a:xfrm>
            <a:off x="146500" y="937625"/>
            <a:ext cx="5127600" cy="59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fr-FR" sz="2100">
                <a:solidFill>
                  <a:schemeClr val="dk1"/>
                </a:solidFill>
                <a:latin typeface="Noto Sans Symbols"/>
                <a:ea typeface="Noto Sans Symbols"/>
                <a:cs typeface="Noto Sans Symbols"/>
                <a:sym typeface="Noto Sans Symbols"/>
              </a:rPr>
              <a:t>-</a:t>
            </a:r>
            <a:r>
              <a:rPr lang="fr-FR" sz="2050" b="1">
                <a:solidFill>
                  <a:schemeClr val="dk1"/>
                </a:solidFill>
              </a:rPr>
              <a:t>10</a:t>
            </a:r>
            <a:r>
              <a:rPr lang="fr-FR" sz="2050">
                <a:solidFill>
                  <a:schemeClr val="dk1"/>
                </a:solidFill>
              </a:rPr>
              <a:t> spécialisés dans la t</a:t>
            </a:r>
            <a:r>
              <a:rPr lang="fr-FR" sz="2050" b="1">
                <a:solidFill>
                  <a:schemeClr val="dk1"/>
                </a:solidFill>
              </a:rPr>
              <a:t>ransformation de Fruits &amp; Légumes :</a:t>
            </a:r>
            <a:endParaRPr sz="205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fr-FR" sz="1700">
                <a:solidFill>
                  <a:srgbClr val="595959"/>
                </a:solidFill>
              </a:rPr>
              <a:t>Metz, Saint Malo, Rennes, Dijon, Mascareigne, Marseille, Carcassonne*, Saint-Etienne,</a:t>
            </a:r>
            <a:endParaRPr sz="1700">
              <a:solidFill>
                <a:srgbClr val="595959"/>
              </a:solidFill>
            </a:endParaRPr>
          </a:p>
          <a:p>
            <a:pPr marL="0" lvl="0" indent="0" algn="l" rtl="0">
              <a:lnSpc>
                <a:spcPct val="115000"/>
              </a:lnSpc>
              <a:spcBef>
                <a:spcPts val="0"/>
              </a:spcBef>
              <a:spcAft>
                <a:spcPts val="0"/>
              </a:spcAft>
              <a:buNone/>
            </a:pPr>
            <a:r>
              <a:rPr lang="fr-FR" sz="1700">
                <a:solidFill>
                  <a:srgbClr val="595959"/>
                </a:solidFill>
              </a:rPr>
              <a:t>Lyon, Annemasse</a:t>
            </a: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r>
              <a:rPr lang="fr-FR" sz="2100">
                <a:solidFill>
                  <a:schemeClr val="dk1"/>
                </a:solidFill>
                <a:latin typeface="Noto Sans Symbols"/>
                <a:ea typeface="Noto Sans Symbols"/>
                <a:cs typeface="Noto Sans Symbols"/>
                <a:sym typeface="Noto Sans Symbols"/>
              </a:rPr>
              <a:t>-</a:t>
            </a:r>
            <a:r>
              <a:rPr lang="fr-FR" sz="2050" b="1">
                <a:solidFill>
                  <a:schemeClr val="dk1"/>
                </a:solidFill>
              </a:rPr>
              <a:t>3</a:t>
            </a:r>
            <a:r>
              <a:rPr lang="fr-FR" sz="2050">
                <a:solidFill>
                  <a:schemeClr val="dk1"/>
                </a:solidFill>
              </a:rPr>
              <a:t> salles de découpe et de </a:t>
            </a:r>
            <a:r>
              <a:rPr lang="fr-FR" sz="2050" b="1">
                <a:solidFill>
                  <a:schemeClr val="dk1"/>
                </a:solidFill>
              </a:rPr>
              <a:t>reconditionnement </a:t>
            </a:r>
            <a:r>
              <a:rPr lang="fr-FR" sz="2050">
                <a:solidFill>
                  <a:schemeClr val="dk1"/>
                </a:solidFill>
              </a:rPr>
              <a:t>:</a:t>
            </a:r>
            <a:endParaRPr sz="2050">
              <a:solidFill>
                <a:schemeClr val="dk1"/>
              </a:solidFill>
            </a:endParaRPr>
          </a:p>
          <a:p>
            <a:pPr marL="0" lvl="0" indent="0" algn="l" rtl="0">
              <a:lnSpc>
                <a:spcPct val="115000"/>
              </a:lnSpc>
              <a:spcBef>
                <a:spcPts val="0"/>
              </a:spcBef>
              <a:spcAft>
                <a:spcPts val="0"/>
              </a:spcAft>
              <a:buNone/>
            </a:pPr>
            <a:r>
              <a:rPr lang="fr-FR" sz="1700">
                <a:solidFill>
                  <a:srgbClr val="595959"/>
                </a:solidFill>
              </a:rPr>
              <a:t>Le Mans, Laval, Clermont-Ferrand</a:t>
            </a: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r>
              <a:rPr lang="fr-FR" sz="2100">
                <a:solidFill>
                  <a:schemeClr val="dk1"/>
                </a:solidFill>
                <a:latin typeface="Noto Sans Symbols"/>
                <a:ea typeface="Noto Sans Symbols"/>
                <a:cs typeface="Noto Sans Symbols"/>
                <a:sym typeface="Noto Sans Symbols"/>
              </a:rPr>
              <a:t>-</a:t>
            </a:r>
            <a:r>
              <a:rPr lang="fr-FR" sz="2050" b="1">
                <a:solidFill>
                  <a:schemeClr val="dk1"/>
                </a:solidFill>
              </a:rPr>
              <a:t>6 </a:t>
            </a:r>
            <a:r>
              <a:rPr lang="fr-FR" sz="2050">
                <a:solidFill>
                  <a:schemeClr val="dk1"/>
                </a:solidFill>
              </a:rPr>
              <a:t>qui préparent des </a:t>
            </a:r>
            <a:r>
              <a:rPr lang="fr-FR" sz="2050" b="1">
                <a:solidFill>
                  <a:schemeClr val="dk1"/>
                </a:solidFill>
              </a:rPr>
              <a:t>plats complets à base de viande :</a:t>
            </a:r>
            <a:endParaRPr sz="2050" b="1">
              <a:solidFill>
                <a:schemeClr val="dk1"/>
              </a:solidFill>
            </a:endParaRPr>
          </a:p>
          <a:p>
            <a:pPr marL="0" lvl="0" indent="0" algn="l" rtl="0">
              <a:lnSpc>
                <a:spcPct val="115000"/>
              </a:lnSpc>
              <a:spcBef>
                <a:spcPts val="0"/>
              </a:spcBef>
              <a:spcAft>
                <a:spcPts val="0"/>
              </a:spcAft>
              <a:buNone/>
            </a:pPr>
            <a:r>
              <a:rPr lang="fr-FR" sz="1700">
                <a:solidFill>
                  <a:srgbClr val="595959"/>
                </a:solidFill>
              </a:rPr>
              <a:t>Bourges, Châteauroux*, La Roche-sur-Yon*</a:t>
            </a:r>
            <a:r>
              <a:rPr lang="fr-FR" sz="1700" i="1">
                <a:solidFill>
                  <a:srgbClr val="595959"/>
                </a:solidFill>
              </a:rPr>
              <a:t>, </a:t>
            </a:r>
            <a:r>
              <a:rPr lang="fr-FR" sz="1700">
                <a:solidFill>
                  <a:srgbClr val="595959"/>
                </a:solidFill>
              </a:rPr>
              <a:t>Grenoble, Lens et Limoges*</a:t>
            </a: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endParaRPr sz="1700">
              <a:solidFill>
                <a:srgbClr val="595959"/>
              </a:solidFill>
            </a:endParaRPr>
          </a:p>
          <a:p>
            <a:pPr marL="0" lvl="0" indent="0" algn="l" rtl="0">
              <a:lnSpc>
                <a:spcPct val="115000"/>
              </a:lnSpc>
              <a:spcBef>
                <a:spcPts val="0"/>
              </a:spcBef>
              <a:spcAft>
                <a:spcPts val="0"/>
              </a:spcAft>
              <a:buClr>
                <a:schemeClr val="dk1"/>
              </a:buClr>
              <a:buSzPts val="1100"/>
              <a:buFont typeface="Arial"/>
              <a:buNone/>
            </a:pPr>
            <a:r>
              <a:rPr lang="fr-FR" sz="2100">
                <a:solidFill>
                  <a:schemeClr val="dk1"/>
                </a:solidFill>
                <a:latin typeface="Noto Sans Symbols"/>
                <a:ea typeface="Noto Sans Symbols"/>
                <a:cs typeface="Noto Sans Symbols"/>
                <a:sym typeface="Noto Sans Symbols"/>
              </a:rPr>
              <a:t>-</a:t>
            </a:r>
            <a:r>
              <a:rPr lang="fr-FR" sz="2050" b="1">
                <a:solidFill>
                  <a:schemeClr val="dk1"/>
                </a:solidFill>
              </a:rPr>
              <a:t>3 </a:t>
            </a:r>
            <a:r>
              <a:rPr lang="fr-FR" sz="2050">
                <a:solidFill>
                  <a:schemeClr val="dk1"/>
                </a:solidFill>
              </a:rPr>
              <a:t>qui transforment le </a:t>
            </a:r>
            <a:r>
              <a:rPr lang="fr-FR" sz="2050" b="1">
                <a:solidFill>
                  <a:schemeClr val="dk1"/>
                </a:solidFill>
              </a:rPr>
              <a:t>pain en chapelure </a:t>
            </a:r>
            <a:r>
              <a:rPr lang="fr-FR" sz="2050">
                <a:solidFill>
                  <a:schemeClr val="dk1"/>
                </a:solidFill>
              </a:rPr>
              <a:t>:</a:t>
            </a:r>
            <a:endParaRPr sz="20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fr-FR" sz="1700">
                <a:solidFill>
                  <a:srgbClr val="595959"/>
                </a:solidFill>
              </a:rPr>
              <a:t>Vannes* Châteauroux* et Saint-Lô*</a:t>
            </a:r>
            <a:endParaRPr sz="1700">
              <a:solidFill>
                <a:srgbClr val="595959"/>
              </a:solidFill>
            </a:endParaRPr>
          </a:p>
          <a:p>
            <a:pPr marL="0" lvl="0" indent="0" algn="l" rtl="0">
              <a:spcBef>
                <a:spcPts val="0"/>
              </a:spcBef>
              <a:spcAft>
                <a:spcPts val="0"/>
              </a:spcAft>
              <a:buNone/>
            </a:pP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9"/>
          <p:cNvSpPr txBox="1">
            <a:spLocks noGrp="1"/>
          </p:cNvSpPr>
          <p:nvPr>
            <p:ph type="body" idx="1"/>
          </p:nvPr>
        </p:nvSpPr>
        <p:spPr>
          <a:xfrm>
            <a:off x="353085" y="860080"/>
            <a:ext cx="9603600" cy="5949000"/>
          </a:xfrm>
          <a:prstGeom prst="rect">
            <a:avLst/>
          </a:prstGeom>
          <a:noFill/>
          <a:ln>
            <a:noFill/>
          </a:ln>
        </p:spPr>
        <p:txBody>
          <a:bodyPr spcFirstLastPara="1" wrap="square" lIns="91425" tIns="45700" rIns="91425" bIns="45700" anchor="t" anchorCtr="0">
            <a:noAutofit/>
          </a:bodyPr>
          <a:lstStyle/>
          <a:p>
            <a:pPr marL="251986" lvl="0" indent="-99586" algn="l" rtl="0">
              <a:lnSpc>
                <a:spcPct val="90000"/>
              </a:lnSpc>
              <a:spcBef>
                <a:spcPts val="0"/>
              </a:spcBef>
              <a:spcAft>
                <a:spcPts val="0"/>
              </a:spcAft>
              <a:buClr>
                <a:srgbClr val="FF7F00"/>
              </a:buClr>
              <a:buSzPts val="2400"/>
              <a:buFont typeface="Noto Sans Symbols"/>
              <a:buNone/>
            </a:pPr>
            <a:endParaRPr/>
          </a:p>
        </p:txBody>
      </p:sp>
      <p:sp>
        <p:nvSpPr>
          <p:cNvPr id="124" name="Google Shape;124;p9"/>
          <p:cNvSpPr txBox="1">
            <a:spLocks noGrp="1"/>
          </p:cNvSpPr>
          <p:nvPr>
            <p:ph type="title"/>
          </p:nvPr>
        </p:nvSpPr>
        <p:spPr>
          <a:xfrm>
            <a:off x="353085" y="-62145"/>
            <a:ext cx="9603600" cy="605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a:t>Les formes de partenariats avec les Banques Alimentaires</a:t>
            </a:r>
            <a:endParaRPr/>
          </a:p>
        </p:txBody>
      </p:sp>
      <p:grpSp>
        <p:nvGrpSpPr>
          <p:cNvPr id="125" name="Google Shape;125;p9"/>
          <p:cNvGrpSpPr/>
          <p:nvPr/>
        </p:nvGrpSpPr>
        <p:grpSpPr>
          <a:xfrm>
            <a:off x="2020647" y="1133710"/>
            <a:ext cx="6092193" cy="5401738"/>
            <a:chOff x="909238" y="1731"/>
            <a:chExt cx="6092193" cy="5401738"/>
          </a:xfrm>
        </p:grpSpPr>
        <p:sp>
          <p:nvSpPr>
            <p:cNvPr id="126" name="Google Shape;126;p9"/>
            <p:cNvSpPr/>
            <p:nvPr/>
          </p:nvSpPr>
          <p:spPr>
            <a:xfrm>
              <a:off x="3368482" y="1731"/>
              <a:ext cx="1293981" cy="841088"/>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txBox="1"/>
            <p:nvPr/>
          </p:nvSpPr>
          <p:spPr>
            <a:xfrm>
              <a:off x="3409541" y="42790"/>
              <a:ext cx="1211863"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Don en nature alimentaire</a:t>
              </a:r>
              <a:endParaRPr sz="1400" b="1" i="0" u="none" strike="noStrike" cap="none">
                <a:solidFill>
                  <a:schemeClr val="dk1"/>
                </a:solidFill>
                <a:latin typeface="Arial"/>
                <a:ea typeface="Arial"/>
                <a:cs typeface="Arial"/>
                <a:sym typeface="Arial"/>
              </a:endParaRPr>
            </a:p>
          </p:txBody>
        </p:sp>
        <p:sp>
          <p:nvSpPr>
            <p:cNvPr id="128" name="Google Shape;128;p9"/>
            <p:cNvSpPr/>
            <p:nvPr/>
          </p:nvSpPr>
          <p:spPr>
            <a:xfrm>
              <a:off x="1616354" y="422275"/>
              <a:ext cx="4798238" cy="4798238"/>
            </a:xfrm>
            <a:custGeom>
              <a:avLst/>
              <a:gdLst/>
              <a:ahLst/>
              <a:cxnLst/>
              <a:rect l="l" t="t" r="r" b="b"/>
              <a:pathLst>
                <a:path w="120000" h="120000" extrusionOk="0">
                  <a:moveTo>
                    <a:pt x="76395" y="2283"/>
                  </a:moveTo>
                  <a:lnTo>
                    <a:pt x="76395" y="2283"/>
                  </a:lnTo>
                  <a:cubicBezTo>
                    <a:pt x="83438" y="4284"/>
                    <a:pt x="90055" y="7556"/>
                    <a:pt x="95920" y="11940"/>
                  </a:cubicBezTo>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5050247" y="905023"/>
              <a:ext cx="1681865" cy="841088"/>
            </a:xfrm>
            <a:prstGeom prst="roundRect">
              <a:avLst>
                <a:gd name="adj" fmla="val 16667"/>
              </a:avLst>
            </a:prstGeom>
            <a:solidFill>
              <a:srgbClr val="BBD6EE"/>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txBox="1"/>
            <p:nvPr/>
          </p:nvSpPr>
          <p:spPr>
            <a:xfrm>
              <a:off x="5091306" y="946082"/>
              <a:ext cx="1599747"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Don en nature non-alimentaire</a:t>
              </a:r>
              <a:endParaRPr sz="1400" b="1" i="0" u="none" strike="noStrike" cap="none">
                <a:solidFill>
                  <a:schemeClr val="dk1"/>
                </a:solidFill>
                <a:latin typeface="Arial"/>
                <a:ea typeface="Arial"/>
                <a:cs typeface="Arial"/>
                <a:sym typeface="Arial"/>
              </a:endParaRPr>
            </a:p>
          </p:txBody>
        </p:sp>
        <p:sp>
          <p:nvSpPr>
            <p:cNvPr id="131" name="Google Shape;131;p9"/>
            <p:cNvSpPr/>
            <p:nvPr/>
          </p:nvSpPr>
          <p:spPr>
            <a:xfrm>
              <a:off x="1616354" y="422275"/>
              <a:ext cx="4798238" cy="4798238"/>
            </a:xfrm>
            <a:custGeom>
              <a:avLst/>
              <a:gdLst/>
              <a:ahLst/>
              <a:cxnLst/>
              <a:rect l="l" t="t" r="r" b="b"/>
              <a:pathLst>
                <a:path w="120000" h="120000" extrusionOk="0">
                  <a:moveTo>
                    <a:pt x="113772" y="33380"/>
                  </a:moveTo>
                  <a:cubicBezTo>
                    <a:pt x="118249" y="42423"/>
                    <a:pt x="120373" y="52449"/>
                    <a:pt x="119947" y="62530"/>
                  </a:cubicBezTo>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5707450" y="2934704"/>
              <a:ext cx="1293981" cy="841088"/>
            </a:xfrm>
            <a:prstGeom prst="roundRect">
              <a:avLst>
                <a:gd name="adj" fmla="val 16667"/>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txBox="1"/>
            <p:nvPr/>
          </p:nvSpPr>
          <p:spPr>
            <a:xfrm>
              <a:off x="5748509" y="2975763"/>
              <a:ext cx="1211863"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Bénévolat Collecte Nationale</a:t>
              </a:r>
              <a:endParaRPr sz="1400" b="1" i="0" u="none" strike="noStrike" cap="none">
                <a:solidFill>
                  <a:schemeClr val="dk1"/>
                </a:solidFill>
                <a:latin typeface="Arial"/>
                <a:ea typeface="Arial"/>
                <a:cs typeface="Arial"/>
                <a:sym typeface="Arial"/>
              </a:endParaRPr>
            </a:p>
          </p:txBody>
        </p:sp>
        <p:sp>
          <p:nvSpPr>
            <p:cNvPr id="134" name="Google Shape;134;p9"/>
            <p:cNvSpPr/>
            <p:nvPr/>
          </p:nvSpPr>
          <p:spPr>
            <a:xfrm>
              <a:off x="1616354" y="422275"/>
              <a:ext cx="4798238" cy="4798238"/>
            </a:xfrm>
            <a:custGeom>
              <a:avLst/>
              <a:gdLst/>
              <a:ahLst/>
              <a:cxnLst/>
              <a:rect l="l" t="t" r="r" b="b"/>
              <a:pathLst>
                <a:path w="120000" h="120000" extrusionOk="0">
                  <a:moveTo>
                    <a:pt x="114952" y="84089"/>
                  </a:moveTo>
                  <a:cubicBezTo>
                    <a:pt x="111771" y="91346"/>
                    <a:pt x="107184" y="97901"/>
                    <a:pt x="101456" y="103375"/>
                  </a:cubicBezTo>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a:off x="4264631" y="4562381"/>
              <a:ext cx="1583562" cy="841088"/>
            </a:xfrm>
            <a:prstGeom prst="roundRect">
              <a:avLst>
                <a:gd name="adj" fmla="val 16667"/>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txBox="1"/>
            <p:nvPr/>
          </p:nvSpPr>
          <p:spPr>
            <a:xfrm>
              <a:off x="4305690" y="4603440"/>
              <a:ext cx="1501444"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Mécénat de compétences</a:t>
              </a:r>
              <a:endParaRPr sz="1400" b="1" i="0" u="none" strike="noStrike" cap="none">
                <a:solidFill>
                  <a:schemeClr val="dk1"/>
                </a:solidFill>
                <a:latin typeface="Arial"/>
                <a:ea typeface="Arial"/>
                <a:cs typeface="Arial"/>
                <a:sym typeface="Arial"/>
              </a:endParaRPr>
            </a:p>
          </p:txBody>
        </p:sp>
        <p:sp>
          <p:nvSpPr>
            <p:cNvPr id="137" name="Google Shape;137;p9"/>
            <p:cNvSpPr/>
            <p:nvPr/>
          </p:nvSpPr>
          <p:spPr>
            <a:xfrm>
              <a:off x="1616354" y="422275"/>
              <a:ext cx="4798238" cy="4798238"/>
            </a:xfrm>
            <a:custGeom>
              <a:avLst/>
              <a:gdLst/>
              <a:ahLst/>
              <a:cxnLst/>
              <a:rect l="l" t="t" r="r" b="b"/>
              <a:pathLst>
                <a:path w="120000" h="120000" extrusionOk="0">
                  <a:moveTo>
                    <a:pt x="66071" y="119692"/>
                  </a:moveTo>
                  <a:lnTo>
                    <a:pt x="66071" y="119692"/>
                  </a:lnTo>
                  <a:cubicBezTo>
                    <a:pt x="60818" y="120226"/>
                    <a:pt x="55517" y="120065"/>
                    <a:pt x="50306" y="119212"/>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a:off x="2327543" y="4562381"/>
              <a:ext cx="1293981" cy="841088"/>
            </a:xfrm>
            <a:prstGeom prst="roundRect">
              <a:avLst>
                <a:gd name="adj" fmla="val 16667"/>
              </a:avLst>
            </a:prstGeom>
            <a:solidFill>
              <a:schemeClr val="accent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txBox="1"/>
            <p:nvPr/>
          </p:nvSpPr>
          <p:spPr>
            <a:xfrm>
              <a:off x="2368602" y="4603440"/>
              <a:ext cx="1211863"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Opération Partage</a:t>
              </a:r>
              <a:endParaRPr sz="1400" b="1" i="0" u="none" strike="noStrike" cap="none">
                <a:solidFill>
                  <a:schemeClr val="dk1"/>
                </a:solidFill>
                <a:latin typeface="Arial"/>
                <a:ea typeface="Arial"/>
                <a:cs typeface="Arial"/>
                <a:sym typeface="Arial"/>
              </a:endParaRPr>
            </a:p>
          </p:txBody>
        </p:sp>
        <p:sp>
          <p:nvSpPr>
            <p:cNvPr id="140" name="Google Shape;140;p9"/>
            <p:cNvSpPr/>
            <p:nvPr/>
          </p:nvSpPr>
          <p:spPr>
            <a:xfrm>
              <a:off x="1616354" y="422275"/>
              <a:ext cx="4798238" cy="4798238"/>
            </a:xfrm>
            <a:custGeom>
              <a:avLst/>
              <a:gdLst/>
              <a:ahLst/>
              <a:cxnLst/>
              <a:rect l="l" t="t" r="r" b="b"/>
              <a:pathLst>
                <a:path w="120000" h="120000" extrusionOk="0">
                  <a:moveTo>
                    <a:pt x="18544" y="103375"/>
                  </a:moveTo>
                  <a:cubicBezTo>
                    <a:pt x="12816" y="97900"/>
                    <a:pt x="8229" y="91346"/>
                    <a:pt x="5048" y="84089"/>
                  </a:cubicBezTo>
                </a:path>
              </a:pathLst>
            </a:cu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a:off x="909238" y="2934704"/>
              <a:ext cx="1534533" cy="841088"/>
            </a:xfrm>
            <a:prstGeom prst="roundRect">
              <a:avLst>
                <a:gd name="adj" fmla="val 16667"/>
              </a:avLst>
            </a:prstGeom>
            <a:solidFill>
              <a:srgbClr val="A8D08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txBox="1"/>
            <p:nvPr/>
          </p:nvSpPr>
          <p:spPr>
            <a:xfrm>
              <a:off x="950297" y="2975763"/>
              <a:ext cx="1452415"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Visibilité Communication</a:t>
              </a:r>
              <a:endParaRPr sz="1400" b="1" i="0" u="none" strike="noStrike" cap="none">
                <a:solidFill>
                  <a:schemeClr val="dk1"/>
                </a:solidFill>
                <a:latin typeface="Arial"/>
                <a:ea typeface="Arial"/>
                <a:cs typeface="Arial"/>
                <a:sym typeface="Arial"/>
              </a:endParaRPr>
            </a:p>
          </p:txBody>
        </p:sp>
        <p:sp>
          <p:nvSpPr>
            <p:cNvPr id="143" name="Google Shape;143;p9"/>
            <p:cNvSpPr/>
            <p:nvPr/>
          </p:nvSpPr>
          <p:spPr>
            <a:xfrm>
              <a:off x="1616354" y="422275"/>
              <a:ext cx="4798238" cy="4798238"/>
            </a:xfrm>
            <a:custGeom>
              <a:avLst/>
              <a:gdLst/>
              <a:ahLst/>
              <a:cxnLst/>
              <a:rect l="l" t="t" r="r" b="b"/>
              <a:pathLst>
                <a:path w="120000" h="120000" extrusionOk="0">
                  <a:moveTo>
                    <a:pt x="53" y="62530"/>
                  </a:moveTo>
                  <a:lnTo>
                    <a:pt x="53" y="62530"/>
                  </a:lnTo>
                  <a:cubicBezTo>
                    <a:pt x="-373" y="52449"/>
                    <a:pt x="1751" y="42423"/>
                    <a:pt x="6228" y="33380"/>
                  </a:cubicBezTo>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9"/>
            <p:cNvSpPr/>
            <p:nvPr/>
          </p:nvSpPr>
          <p:spPr>
            <a:xfrm>
              <a:off x="1492775" y="905023"/>
              <a:ext cx="1293981" cy="841088"/>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9"/>
            <p:cNvSpPr txBox="1"/>
            <p:nvPr/>
          </p:nvSpPr>
          <p:spPr>
            <a:xfrm>
              <a:off x="1533834" y="946082"/>
              <a:ext cx="1211863" cy="75897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fr-FR" sz="1400" b="1" i="0" u="none" strike="noStrike" cap="none">
                  <a:solidFill>
                    <a:schemeClr val="dk1"/>
                  </a:solidFill>
                  <a:latin typeface="Arial"/>
                  <a:ea typeface="Arial"/>
                  <a:cs typeface="Arial"/>
                  <a:sym typeface="Arial"/>
                </a:rPr>
                <a:t>Don financier</a:t>
              </a:r>
              <a:endParaRPr sz="1400" b="1" i="0" u="none" strike="noStrike" cap="none">
                <a:solidFill>
                  <a:schemeClr val="dk1"/>
                </a:solidFill>
                <a:latin typeface="Arial"/>
                <a:ea typeface="Arial"/>
                <a:cs typeface="Arial"/>
                <a:sym typeface="Arial"/>
              </a:endParaRPr>
            </a:p>
          </p:txBody>
        </p:sp>
        <p:sp>
          <p:nvSpPr>
            <p:cNvPr id="146" name="Google Shape;146;p9"/>
            <p:cNvSpPr/>
            <p:nvPr/>
          </p:nvSpPr>
          <p:spPr>
            <a:xfrm>
              <a:off x="1616354" y="422275"/>
              <a:ext cx="4798238" cy="4798238"/>
            </a:xfrm>
            <a:custGeom>
              <a:avLst/>
              <a:gdLst/>
              <a:ahLst/>
              <a:cxnLst/>
              <a:rect l="l" t="t" r="r" b="b"/>
              <a:pathLst>
                <a:path w="120000" h="120000" extrusionOk="0">
                  <a:moveTo>
                    <a:pt x="24080" y="11940"/>
                  </a:moveTo>
                  <a:lnTo>
                    <a:pt x="24080" y="11940"/>
                  </a:lnTo>
                  <a:cubicBezTo>
                    <a:pt x="29945" y="7557"/>
                    <a:pt x="36562" y="4284"/>
                    <a:pt x="43605" y="2283"/>
                  </a:cubicBezTo>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7" name="Google Shape;147;p9"/>
          <p:cNvPicPr preferRelativeResize="0"/>
          <p:nvPr/>
        </p:nvPicPr>
        <p:blipFill rotWithShape="1">
          <a:blip r:embed="rId3">
            <a:alphaModFix/>
          </a:blip>
          <a:srcRect/>
          <a:stretch/>
        </p:blipFill>
        <p:spPr>
          <a:xfrm>
            <a:off x="3974182" y="3354113"/>
            <a:ext cx="2339042" cy="5270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16917d428e_0_0"/>
          <p:cNvSpPr txBox="1">
            <a:spLocks noGrp="1"/>
          </p:cNvSpPr>
          <p:nvPr>
            <p:ph type="title"/>
          </p:nvPr>
        </p:nvSpPr>
        <p:spPr>
          <a:xfrm>
            <a:off x="353074" y="-62150"/>
            <a:ext cx="10338600" cy="605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sz="2900"/>
              <a:t>Un geste simple et à fort impact : le don de produits</a:t>
            </a:r>
            <a:endParaRPr sz="2900"/>
          </a:p>
        </p:txBody>
      </p:sp>
      <p:pic>
        <p:nvPicPr>
          <p:cNvPr id="153" name="Google Shape;153;g116917d428e_0_0"/>
          <p:cNvPicPr preferRelativeResize="0"/>
          <p:nvPr/>
        </p:nvPicPr>
        <p:blipFill>
          <a:blip r:embed="rId3">
            <a:alphaModFix/>
          </a:blip>
          <a:stretch>
            <a:fillRect/>
          </a:stretch>
        </p:blipFill>
        <p:spPr>
          <a:xfrm>
            <a:off x="1090750" y="860075"/>
            <a:ext cx="7950925" cy="5743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11"/>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dirty="0"/>
              <a:t>L’organisation et la fiscalité du don</a:t>
            </a:r>
            <a:endParaRPr dirty="0"/>
          </a:p>
        </p:txBody>
      </p:sp>
      <p:sp>
        <p:nvSpPr>
          <p:cNvPr id="44" name="Google Shape;44;p11"/>
          <p:cNvSpPr txBox="1"/>
          <p:nvPr/>
        </p:nvSpPr>
        <p:spPr>
          <a:xfrm>
            <a:off x="451241" y="897356"/>
            <a:ext cx="9505510" cy="6740266"/>
          </a:xfrm>
          <a:prstGeom prst="rect">
            <a:avLst/>
          </a:prstGeom>
          <a:noFill/>
          <a:ln>
            <a:noFill/>
          </a:ln>
        </p:spPr>
        <p:txBody>
          <a:bodyPr spcFirstLastPara="1" wrap="square" lIns="91425" tIns="45700" rIns="91425" bIns="45700" anchor="t" anchorCtr="0">
            <a:spAutoFit/>
          </a:bodyPr>
          <a:lstStyle/>
          <a:p>
            <a:pPr marR="0" lvl="0" algn="ctr" rtl="0">
              <a:lnSpc>
                <a:spcPct val="100000"/>
              </a:lnSpc>
              <a:spcBef>
                <a:spcPts val="0"/>
              </a:spcBef>
              <a:spcAft>
                <a:spcPts val="0"/>
              </a:spcAft>
              <a:buClr>
                <a:srgbClr val="000000"/>
              </a:buClr>
              <a:buSzPts val="1600"/>
            </a:pPr>
            <a:r>
              <a:rPr lang="fr-FR" sz="1600" b="1" dirty="0">
                <a:solidFill>
                  <a:srgbClr val="F57901"/>
                </a:solidFill>
              </a:rPr>
              <a:t>Le don est encadré par des « Conventions » conformes au textes règlementaires:</a:t>
            </a:r>
          </a:p>
          <a:p>
            <a:pPr marR="0" lvl="0" algn="ctr" rtl="0">
              <a:lnSpc>
                <a:spcPct val="100000"/>
              </a:lnSpc>
              <a:spcBef>
                <a:spcPts val="0"/>
              </a:spcBef>
              <a:spcAft>
                <a:spcPts val="0"/>
              </a:spcAft>
              <a:buClr>
                <a:srgbClr val="000000"/>
              </a:buClr>
              <a:buSzPts val="1600"/>
            </a:pPr>
            <a:endParaRPr lang="fr-FR" sz="1600" b="1" dirty="0">
              <a:solidFill>
                <a:srgbClr val="F57901"/>
              </a:solidFill>
            </a:endParaRPr>
          </a:p>
          <a:p>
            <a:pPr marL="285750" lvl="5" indent="-285750">
              <a:buFont typeface="Arial" panose="020B0604020202020204" pitchFamily="34" charset="0"/>
              <a:buChar char="•"/>
            </a:pPr>
            <a:r>
              <a:rPr lang="fr-FR" dirty="0"/>
              <a:t>La convention précise que </a:t>
            </a:r>
            <a:r>
              <a:rPr lang="fr-FR" b="1" dirty="0"/>
              <a:t>le tri des denrées alimentaires </a:t>
            </a:r>
            <a:r>
              <a:rPr lang="fr-FR" dirty="0"/>
              <a:t>respectant les modalités décrites à l’article D. 543-306 </a:t>
            </a:r>
            <a:r>
              <a:rPr lang="fr-FR" b="1" dirty="0"/>
              <a:t>est effectué par le commerce de détail alimentaire </a:t>
            </a:r>
            <a:r>
              <a:rPr lang="fr-FR" dirty="0"/>
              <a:t>;</a:t>
            </a:r>
          </a:p>
          <a:p>
            <a:pPr marL="285750" lvl="5"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Elle précise que l’association bénéficiaire du don peut en refuser tout ou partie lorsque, notamment, ses capacités de transport, de stockage ou les possibilités de distribution ne sont pas suffisantes ou qu’après contrôle visuel des denrées celles-ci paraissent impropres à la consommation ou que les exigences réglementaires en vigueur en matière d’hygiène et de sécurité sanitaire ne sont pas respectées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Elle définit les modalités d’enlèvement, de transport et de stockage des denrées alimentaires, ainsi que les responsabilités respectives du commerce de détail donateur et de l’association bénéficiaire dans ces opérations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Elle précise les modalités selon lesquelles est assurée, par les deux parties, </a:t>
            </a:r>
            <a:r>
              <a:rPr lang="fr-FR" b="1" dirty="0"/>
              <a:t>la traçabilité des denrées alimentaires </a:t>
            </a:r>
            <a:r>
              <a:rPr lang="fr-FR" dirty="0"/>
              <a:t>objet du don et prévoit l’établissement d’un bon de retrait qui justifie la réalité du don</a:t>
            </a:r>
          </a:p>
          <a:p>
            <a:endParaRPr lang="fr-FR" dirty="0"/>
          </a:p>
          <a:p>
            <a:pPr algn="ctr" fontAlgn="t">
              <a:buSzPts val="1600"/>
            </a:pPr>
            <a:r>
              <a:rPr lang="fr-FR" sz="1600" b="1" dirty="0">
                <a:solidFill>
                  <a:srgbClr val="F57901"/>
                </a:solidFill>
              </a:rPr>
              <a:t>Règlementation sur la fiscalité des dons</a:t>
            </a:r>
          </a:p>
          <a:p>
            <a:pPr algn="ctr" fontAlgn="t">
              <a:buSzPts val="1600"/>
            </a:pPr>
            <a:endParaRPr lang="fr-FR" sz="1600" b="1" dirty="0">
              <a:solidFill>
                <a:srgbClr val="F57901"/>
              </a:solidFill>
            </a:endParaRPr>
          </a:p>
          <a:p>
            <a:pPr marL="285750" indent="-285750" fontAlgn="t">
              <a:buFont typeface="Arial" panose="020B0604020202020204" pitchFamily="34" charset="0"/>
              <a:buChar char="•"/>
            </a:pPr>
            <a:r>
              <a:rPr lang="fr-FR" dirty="0"/>
              <a:t>Loi n° 2003 709 du 1er Août 2003 : le donateur bénéficie d’une </a:t>
            </a:r>
            <a:r>
              <a:rPr lang="fr-FR" b="1" dirty="0"/>
              <a:t>réduction d’impôt égale à 60% </a:t>
            </a:r>
            <a:r>
              <a:rPr lang="fr-FR" dirty="0"/>
              <a:t>du montant des dons et versements, dans la limite d’un plafond de 0,5 % du chiffre d’affaires</a:t>
            </a:r>
          </a:p>
          <a:p>
            <a:pPr fontAlgn="t"/>
            <a:endParaRPr lang="fr-FR" dirty="0"/>
          </a:p>
          <a:p>
            <a:pPr marL="285750" indent="-285750" fontAlgn="t">
              <a:buFont typeface="Arial" panose="020B0604020202020204" pitchFamily="34" charset="0"/>
              <a:buChar char="•"/>
            </a:pPr>
            <a:r>
              <a:rPr lang="fr-FR" dirty="0"/>
              <a:t>Une attestation stipulant la nature et la quantité des denrées distribuables aux plus démunis, provenant du donateur, au cours de l’année civile sera remis, </a:t>
            </a:r>
            <a:r>
              <a:rPr lang="fr-FR" b="1" dirty="0"/>
              <a:t>laissant au donateur la responsabilité de la valorisation financière </a:t>
            </a:r>
            <a:r>
              <a:rPr lang="fr-FR" dirty="0"/>
              <a:t>de ces produits.</a:t>
            </a:r>
          </a:p>
          <a:p>
            <a:pPr fontAlgn="t"/>
            <a:endParaRPr lang="fr-FR" dirty="0"/>
          </a:p>
          <a:p>
            <a:pPr marL="285750" indent="-285750" fontAlgn="t">
              <a:buFont typeface="Arial" panose="020B0604020202020204" pitchFamily="34" charset="0"/>
              <a:buChar char="•"/>
            </a:pPr>
            <a:r>
              <a:rPr lang="fr-FR" dirty="0"/>
              <a:t>Cette attestation est formalisée sous forme un reçu fiscal (Formulaire </a:t>
            </a:r>
            <a:r>
              <a:rPr lang="fr-FR" dirty="0" err="1"/>
              <a:t>Cerfa</a:t>
            </a:r>
            <a:r>
              <a:rPr lang="fr-FR" dirty="0"/>
              <a:t> n°11580)</a:t>
            </a:r>
          </a:p>
          <a:p>
            <a:pPr fontAlgn="t"/>
            <a:br>
              <a:rPr lang="fr-FR" dirty="0"/>
            </a:br>
            <a:endParaRPr lang="fr-FR" dirty="0"/>
          </a:p>
          <a:p>
            <a:pPr marL="285750" marR="0" lvl="0" indent="-285750" rtl="0">
              <a:lnSpc>
                <a:spcPct val="100000"/>
              </a:lnSpc>
              <a:spcBef>
                <a:spcPts val="0"/>
              </a:spcBef>
              <a:spcAft>
                <a:spcPts val="0"/>
              </a:spcAft>
              <a:buClr>
                <a:srgbClr val="000000"/>
              </a:buClr>
              <a:buSzPts val="1600"/>
              <a:buFont typeface="Arial" panose="020B0604020202020204" pitchFamily="34" charset="0"/>
              <a:buChar char="•"/>
            </a:pPr>
            <a:endParaRPr lang="fr-FR" sz="1600" dirty="0">
              <a:solidFill>
                <a:schemeClr val="dk1"/>
              </a:solidFill>
            </a:endParaRPr>
          </a:p>
          <a:p>
            <a:pPr marL="285750" marR="0" lvl="0" indent="-285750" rtl="0">
              <a:lnSpc>
                <a:spcPct val="100000"/>
              </a:lnSpc>
              <a:spcBef>
                <a:spcPts val="0"/>
              </a:spcBef>
              <a:spcAft>
                <a:spcPts val="0"/>
              </a:spcAft>
              <a:buClr>
                <a:srgbClr val="000000"/>
              </a:buClr>
              <a:buSzPts val="1600"/>
              <a:buFont typeface="Arial" panose="020B0604020202020204" pitchFamily="34" charset="0"/>
              <a:buChar char="•"/>
            </a:pP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6755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11"/>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Arial Narrow"/>
              <a:buNone/>
            </a:pPr>
            <a:r>
              <a:rPr lang="fr-FR" dirty="0"/>
              <a:t>Hygiène et sécurité alimentaire</a:t>
            </a:r>
            <a:endParaRPr dirty="0"/>
          </a:p>
        </p:txBody>
      </p:sp>
      <p:pic>
        <p:nvPicPr>
          <p:cNvPr id="4" name="Image 3">
            <a:extLst>
              <a:ext uri="{FF2B5EF4-FFF2-40B4-BE49-F238E27FC236}">
                <a16:creationId xmlns:a16="http://schemas.microsoft.com/office/drawing/2014/main" id="{8506015F-82F1-1C44-9A37-1E1B1B12E286}"/>
              </a:ext>
            </a:extLst>
          </p:cNvPr>
          <p:cNvPicPr>
            <a:picLocks noChangeAspect="1"/>
          </p:cNvPicPr>
          <p:nvPr/>
        </p:nvPicPr>
        <p:blipFill rotWithShape="1">
          <a:blip r:embed="rId3"/>
          <a:srcRect l="2097" t="13558"/>
          <a:stretch/>
        </p:blipFill>
        <p:spPr>
          <a:xfrm>
            <a:off x="2541993" y="1725930"/>
            <a:ext cx="8149820" cy="5119686"/>
          </a:xfrm>
          <a:prstGeom prst="rect">
            <a:avLst/>
          </a:prstGeom>
        </p:spPr>
      </p:pic>
      <p:sp>
        <p:nvSpPr>
          <p:cNvPr id="5" name="Google Shape;45;p11">
            <a:extLst>
              <a:ext uri="{FF2B5EF4-FFF2-40B4-BE49-F238E27FC236}">
                <a16:creationId xmlns:a16="http://schemas.microsoft.com/office/drawing/2014/main" id="{6CC9A392-B20E-7A41-B0DD-9FDD8309E498}"/>
              </a:ext>
            </a:extLst>
          </p:cNvPr>
          <p:cNvSpPr txBox="1"/>
          <p:nvPr/>
        </p:nvSpPr>
        <p:spPr>
          <a:xfrm>
            <a:off x="505172" y="947441"/>
            <a:ext cx="9153178" cy="584735"/>
          </a:xfrm>
          <a:prstGeom prst="rect">
            <a:avLst/>
          </a:prstGeom>
          <a:noFill/>
          <a:ln>
            <a:noFill/>
          </a:ln>
        </p:spPr>
        <p:txBody>
          <a:bodyPr spcFirstLastPara="1" wrap="square" lIns="91425" tIns="45700" rIns="91425" bIns="45700" anchor="t" anchorCtr="0">
            <a:spAutoFit/>
          </a:bodyPr>
          <a:lstStyle/>
          <a:p>
            <a:pPr marL="285750" marR="0" lvl="0" indent="-285750" rtl="0">
              <a:lnSpc>
                <a:spcPct val="100000"/>
              </a:lnSpc>
              <a:spcBef>
                <a:spcPts val="0"/>
              </a:spcBef>
              <a:spcAft>
                <a:spcPts val="0"/>
              </a:spcAft>
              <a:buClr>
                <a:srgbClr val="000000"/>
              </a:buClr>
              <a:buSzPts val="1600"/>
              <a:buFont typeface="Arial" panose="020B0604020202020204" pitchFamily="34" charset="0"/>
              <a:buChar char="•"/>
            </a:pPr>
            <a:r>
              <a:rPr lang="fr-FR" sz="1600" b="0" i="0" u="none" strike="noStrike" cap="none" dirty="0">
                <a:solidFill>
                  <a:schemeClr val="dk1"/>
                </a:solidFill>
                <a:latin typeface="Arial"/>
                <a:ea typeface="Arial"/>
                <a:cs typeface="Arial"/>
                <a:sym typeface="Arial"/>
              </a:rPr>
              <a:t>Respect des </a:t>
            </a:r>
            <a:r>
              <a:rPr lang="fr-FR" sz="1600" b="0" i="0" u="none" strike="noStrike" cap="none" dirty="0" err="1">
                <a:solidFill>
                  <a:schemeClr val="dk1"/>
                </a:solidFill>
                <a:latin typeface="Arial"/>
                <a:ea typeface="Arial"/>
                <a:cs typeface="Arial"/>
                <a:sym typeface="Arial"/>
              </a:rPr>
              <a:t>préconnisations</a:t>
            </a:r>
            <a:r>
              <a:rPr lang="fr-FR" sz="1600" b="0" i="0" u="none" strike="noStrike" cap="none" dirty="0">
                <a:solidFill>
                  <a:schemeClr val="dk1"/>
                </a:solidFill>
                <a:latin typeface="Arial"/>
                <a:ea typeface="Arial"/>
                <a:cs typeface="Arial"/>
                <a:sym typeface="Arial"/>
              </a:rPr>
              <a:t> du </a:t>
            </a:r>
            <a:r>
              <a:rPr lang="fr-FR" sz="1600" b="1" i="0" u="none" strike="noStrike" cap="none" dirty="0">
                <a:solidFill>
                  <a:srgbClr val="F57901"/>
                </a:solidFill>
                <a:latin typeface="Arial"/>
                <a:ea typeface="Arial"/>
                <a:cs typeface="Arial"/>
                <a:sym typeface="Arial"/>
              </a:rPr>
              <a:t>Guide des Bonnes pratiques d’Hygiène (GBPH)</a:t>
            </a:r>
          </a:p>
          <a:p>
            <a:pPr marL="285750" marR="0" lvl="0" indent="-285750" rtl="0">
              <a:lnSpc>
                <a:spcPct val="100000"/>
              </a:lnSpc>
              <a:spcBef>
                <a:spcPts val="0"/>
              </a:spcBef>
              <a:spcAft>
                <a:spcPts val="0"/>
              </a:spcAft>
              <a:buClr>
                <a:srgbClr val="000000"/>
              </a:buClr>
              <a:buSzPts val="1600"/>
              <a:buFont typeface="Arial" panose="020B0604020202020204" pitchFamily="34" charset="0"/>
              <a:buChar char="•"/>
            </a:pPr>
            <a:r>
              <a:rPr lang="fr-FR" sz="1600" b="1" i="0" u="none" strike="noStrike" cap="none" dirty="0">
                <a:solidFill>
                  <a:srgbClr val="F57901"/>
                </a:solidFill>
                <a:latin typeface="Arial"/>
                <a:ea typeface="Arial"/>
                <a:cs typeface="Arial"/>
                <a:sym typeface="Arial"/>
              </a:rPr>
              <a:t>Formation à l’hygiène des </a:t>
            </a:r>
            <a:r>
              <a:rPr lang="fr-FR" sz="1600" b="1" dirty="0">
                <a:solidFill>
                  <a:srgbClr val="F57901"/>
                </a:solidFill>
              </a:rPr>
              <a:t>salariés, </a:t>
            </a:r>
            <a:r>
              <a:rPr lang="fr-FR" sz="1600" dirty="0">
                <a:solidFill>
                  <a:schemeClr val="tx1"/>
                </a:solidFill>
              </a:rPr>
              <a:t>bénévoles et associations partenaires</a:t>
            </a:r>
            <a:endParaRPr sz="1400" i="0"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58492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116917d428e_3_5"/>
          <p:cNvSpPr txBox="1">
            <a:spLocks noGrp="1"/>
          </p:cNvSpPr>
          <p:nvPr>
            <p:ph type="title"/>
          </p:nvPr>
        </p:nvSpPr>
        <p:spPr>
          <a:xfrm>
            <a:off x="729494" y="1884671"/>
            <a:ext cx="9221700" cy="1585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Arial Narrow"/>
              <a:buNone/>
            </a:pPr>
            <a:r>
              <a:rPr lang="fr-FR"/>
              <a:t>ClickDon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116917d428e_3_206"/>
          <p:cNvSpPr txBox="1">
            <a:spLocks noGrp="1"/>
          </p:cNvSpPr>
          <p:nvPr>
            <p:ph type="title"/>
          </p:nvPr>
        </p:nvSpPr>
        <p:spPr>
          <a:xfrm>
            <a:off x="353085" y="-62145"/>
            <a:ext cx="9603600" cy="605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a:t>ClickDon : pour les dons de 2 palettes et +</a:t>
            </a:r>
            <a:endParaRPr/>
          </a:p>
        </p:txBody>
      </p:sp>
      <p:pic>
        <p:nvPicPr>
          <p:cNvPr id="164" name="Google Shape;164;g116917d428e_3_206"/>
          <p:cNvPicPr preferRelativeResize="0"/>
          <p:nvPr/>
        </p:nvPicPr>
        <p:blipFill rotWithShape="1">
          <a:blip r:embed="rId3">
            <a:alphaModFix/>
          </a:blip>
          <a:srcRect l="18411" t="23159" r="52424" b="57625"/>
          <a:stretch/>
        </p:blipFill>
        <p:spPr>
          <a:xfrm>
            <a:off x="353075" y="860075"/>
            <a:ext cx="4873675" cy="1806324"/>
          </a:xfrm>
          <a:prstGeom prst="rect">
            <a:avLst/>
          </a:prstGeom>
          <a:noFill/>
          <a:ln>
            <a:noFill/>
          </a:ln>
        </p:spPr>
      </p:pic>
      <p:pic>
        <p:nvPicPr>
          <p:cNvPr id="165" name="Google Shape;165;g116917d428e_3_206"/>
          <p:cNvPicPr preferRelativeResize="0"/>
          <p:nvPr/>
        </p:nvPicPr>
        <p:blipFill rotWithShape="1">
          <a:blip r:embed="rId3">
            <a:alphaModFix/>
          </a:blip>
          <a:srcRect l="18293" t="44646" r="51990" b="7257"/>
          <a:stretch/>
        </p:blipFill>
        <p:spPr>
          <a:xfrm>
            <a:off x="4318975" y="2283000"/>
            <a:ext cx="5628125" cy="5124276"/>
          </a:xfrm>
          <a:prstGeom prst="rect">
            <a:avLst/>
          </a:prstGeom>
          <a:noFill/>
          <a:ln>
            <a:noFill/>
          </a:ln>
        </p:spPr>
      </p:pic>
      <p:sp>
        <p:nvSpPr>
          <p:cNvPr id="166" name="Google Shape;166;g116917d428e_3_206"/>
          <p:cNvSpPr txBox="1"/>
          <p:nvPr/>
        </p:nvSpPr>
        <p:spPr>
          <a:xfrm>
            <a:off x="353075" y="3691950"/>
            <a:ext cx="35601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FR" sz="2500" b="1">
                <a:solidFill>
                  <a:srgbClr val="F57901"/>
                </a:solidFill>
              </a:rPr>
              <a:t>1 interlocuteur unique pour notre donateur.</a:t>
            </a:r>
            <a:endParaRPr sz="2500" b="1">
              <a:solidFill>
                <a:srgbClr val="F57901"/>
              </a:solidFill>
            </a:endParaRPr>
          </a:p>
          <a:p>
            <a:pPr marL="0" lvl="0" indent="0" algn="ctr" rtl="0">
              <a:spcBef>
                <a:spcPts val="0"/>
              </a:spcBef>
              <a:spcAft>
                <a:spcPts val="0"/>
              </a:spcAft>
              <a:buNone/>
            </a:pPr>
            <a:endParaRPr sz="2500" b="1">
              <a:solidFill>
                <a:srgbClr val="F57901"/>
              </a:solidFill>
            </a:endParaRPr>
          </a:p>
        </p:txBody>
      </p:sp>
      <p:sp>
        <p:nvSpPr>
          <p:cNvPr id="167" name="Google Shape;167;g116917d428e_3_206"/>
          <p:cNvSpPr txBox="1"/>
          <p:nvPr/>
        </p:nvSpPr>
        <p:spPr>
          <a:xfrm>
            <a:off x="5955475" y="867600"/>
            <a:ext cx="40011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FR" sz="1900">
                <a:solidFill>
                  <a:srgbClr val="F57901"/>
                </a:solidFill>
              </a:rPr>
              <a:t>Plus de </a:t>
            </a:r>
            <a:r>
              <a:rPr lang="fr-FR" sz="3000" b="1">
                <a:solidFill>
                  <a:srgbClr val="F57901"/>
                </a:solidFill>
              </a:rPr>
              <a:t>17 000 palettes</a:t>
            </a:r>
            <a:r>
              <a:rPr lang="fr-FR" sz="1900">
                <a:solidFill>
                  <a:srgbClr val="F57901"/>
                </a:solidFill>
              </a:rPr>
              <a:t> gérées en 2021</a:t>
            </a:r>
            <a:endParaRPr sz="1900">
              <a:solidFill>
                <a:srgbClr val="F57901"/>
              </a:solidFill>
            </a:endParaRPr>
          </a:p>
          <a:p>
            <a:pPr marL="0" lvl="0" indent="0" algn="ctr" rtl="0">
              <a:spcBef>
                <a:spcPts val="0"/>
              </a:spcBef>
              <a:spcAft>
                <a:spcPts val="0"/>
              </a:spcAft>
              <a:buNone/>
            </a:pPr>
            <a:endParaRPr sz="1900">
              <a:solidFill>
                <a:srgbClr val="F5790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116917d45ae_0_18"/>
          <p:cNvSpPr txBox="1">
            <a:spLocks noGrp="1"/>
          </p:cNvSpPr>
          <p:nvPr>
            <p:ph type="title"/>
          </p:nvPr>
        </p:nvSpPr>
        <p:spPr>
          <a:xfrm>
            <a:off x="729494" y="1884671"/>
            <a:ext cx="9221700" cy="1585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Arial Narrow"/>
              <a:buNone/>
            </a:pPr>
            <a:r>
              <a:rPr lang="fr-FR"/>
              <a:t>ProxiDon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116917d45ae_0_0"/>
          <p:cNvSpPr txBox="1">
            <a:spLocks noGrp="1"/>
          </p:cNvSpPr>
          <p:nvPr>
            <p:ph type="title"/>
          </p:nvPr>
        </p:nvSpPr>
        <p:spPr>
          <a:xfrm>
            <a:off x="353085" y="-62145"/>
            <a:ext cx="9603600" cy="605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a:t>ProxiDon : le don de proximité</a:t>
            </a:r>
            <a:endParaRPr/>
          </a:p>
        </p:txBody>
      </p:sp>
      <p:pic>
        <p:nvPicPr>
          <p:cNvPr id="178" name="Google Shape;178;g116917d45ae_0_0"/>
          <p:cNvPicPr preferRelativeResize="0"/>
          <p:nvPr/>
        </p:nvPicPr>
        <p:blipFill>
          <a:blip r:embed="rId3">
            <a:alphaModFix/>
          </a:blip>
          <a:stretch>
            <a:fillRect/>
          </a:stretch>
        </p:blipFill>
        <p:spPr>
          <a:xfrm>
            <a:off x="1086750" y="1406675"/>
            <a:ext cx="8646876" cy="47864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117e6b09887_1_1"/>
          <p:cNvSpPr txBox="1">
            <a:spLocks noGrp="1"/>
          </p:cNvSpPr>
          <p:nvPr>
            <p:ph type="title"/>
          </p:nvPr>
        </p:nvSpPr>
        <p:spPr>
          <a:xfrm>
            <a:off x="362141" y="-80251"/>
            <a:ext cx="9576600" cy="632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a:t>Une solution en pleine expansion</a:t>
            </a:r>
            <a:endParaRPr/>
          </a:p>
        </p:txBody>
      </p:sp>
      <p:pic>
        <p:nvPicPr>
          <p:cNvPr id="184" name="Google Shape;184;g117e6b09887_1_1"/>
          <p:cNvPicPr preferRelativeResize="0"/>
          <p:nvPr/>
        </p:nvPicPr>
        <p:blipFill>
          <a:blip r:embed="rId3">
            <a:alphaModFix/>
          </a:blip>
          <a:stretch>
            <a:fillRect/>
          </a:stretch>
        </p:blipFill>
        <p:spPr>
          <a:xfrm>
            <a:off x="362150" y="1137700"/>
            <a:ext cx="4848050" cy="5341699"/>
          </a:xfrm>
          <a:prstGeom prst="rect">
            <a:avLst/>
          </a:prstGeom>
          <a:noFill/>
          <a:ln>
            <a:noFill/>
          </a:ln>
        </p:spPr>
      </p:pic>
      <p:pic>
        <p:nvPicPr>
          <p:cNvPr id="185" name="Google Shape;185;g117e6b09887_1_1"/>
          <p:cNvPicPr preferRelativeResize="0"/>
          <p:nvPr/>
        </p:nvPicPr>
        <p:blipFill rotWithShape="1">
          <a:blip r:embed="rId4">
            <a:alphaModFix/>
          </a:blip>
          <a:srcRect r="27012"/>
          <a:stretch/>
        </p:blipFill>
        <p:spPr>
          <a:xfrm>
            <a:off x="6247825" y="2306138"/>
            <a:ext cx="3538526" cy="2947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17e6b09887_1_9"/>
          <p:cNvSpPr txBox="1">
            <a:spLocks noGrp="1"/>
          </p:cNvSpPr>
          <p:nvPr>
            <p:ph type="title"/>
          </p:nvPr>
        </p:nvSpPr>
        <p:spPr>
          <a:xfrm>
            <a:off x="362141" y="-80251"/>
            <a:ext cx="9576600" cy="632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fr-FR"/>
              <a:t>Un outil innovant</a:t>
            </a:r>
            <a:endParaRPr/>
          </a:p>
        </p:txBody>
      </p:sp>
      <p:pic>
        <p:nvPicPr>
          <p:cNvPr id="191" name="Google Shape;191;g117e6b09887_1_9"/>
          <p:cNvPicPr preferRelativeResize="0"/>
          <p:nvPr/>
        </p:nvPicPr>
        <p:blipFill rotWithShape="1">
          <a:blip r:embed="rId3">
            <a:alphaModFix/>
          </a:blip>
          <a:srcRect t="10338"/>
          <a:stretch/>
        </p:blipFill>
        <p:spPr>
          <a:xfrm>
            <a:off x="574000" y="1235301"/>
            <a:ext cx="4544100" cy="5283323"/>
          </a:xfrm>
          <a:prstGeom prst="rect">
            <a:avLst/>
          </a:prstGeom>
          <a:noFill/>
          <a:ln>
            <a:noFill/>
          </a:ln>
        </p:spPr>
      </p:pic>
      <p:pic>
        <p:nvPicPr>
          <p:cNvPr id="192" name="Google Shape;192;g117e6b09887_1_9">
            <a:hlinkClick r:id="rId4"/>
          </p:cNvPr>
          <p:cNvPicPr preferRelativeResize="0"/>
          <p:nvPr/>
        </p:nvPicPr>
        <p:blipFill>
          <a:blip r:embed="rId5">
            <a:alphaModFix/>
          </a:blip>
          <a:stretch>
            <a:fillRect/>
          </a:stretch>
        </p:blipFill>
        <p:spPr>
          <a:xfrm>
            <a:off x="5885125" y="1968324"/>
            <a:ext cx="4102301" cy="38971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4"/>
          <p:cNvSpPr txBox="1">
            <a:spLocks noGrp="1"/>
          </p:cNvSpPr>
          <p:nvPr>
            <p:ph type="body" idx="1"/>
          </p:nvPr>
        </p:nvSpPr>
        <p:spPr>
          <a:xfrm>
            <a:off x="7823200" y="2519899"/>
            <a:ext cx="2722800" cy="820500"/>
          </a:xfrm>
          <a:prstGeom prst="rect">
            <a:avLst/>
          </a:prstGeom>
          <a:noFill/>
          <a:ln>
            <a:noFill/>
          </a:ln>
        </p:spPr>
        <p:txBody>
          <a:bodyPr spcFirstLastPara="1" wrap="square" lIns="91425" tIns="45700" rIns="91425" bIns="45700" anchor="t" anchorCtr="0">
            <a:noAutofit/>
          </a:bodyPr>
          <a:lstStyle/>
          <a:p>
            <a:pPr marL="76200" lvl="0" indent="0" algn="ctr" rtl="0">
              <a:lnSpc>
                <a:spcPct val="150000"/>
              </a:lnSpc>
              <a:spcBef>
                <a:spcPts val="1102"/>
              </a:spcBef>
              <a:spcAft>
                <a:spcPts val="0"/>
              </a:spcAft>
              <a:buSzPts val="2400"/>
              <a:buNone/>
            </a:pPr>
            <a:r>
              <a:rPr lang="fr-FR"/>
              <a:t>Rejoignez nous !</a:t>
            </a:r>
            <a:endParaRPr/>
          </a:p>
        </p:txBody>
      </p:sp>
      <p:sp>
        <p:nvSpPr>
          <p:cNvPr id="198" name="Google Shape;198;p14"/>
          <p:cNvSpPr txBox="1">
            <a:spLocks noGrp="1"/>
          </p:cNvSpPr>
          <p:nvPr>
            <p:ph type="title"/>
          </p:nvPr>
        </p:nvSpPr>
        <p:spPr>
          <a:xfrm>
            <a:off x="353085" y="-62145"/>
            <a:ext cx="9603666" cy="60535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200"/>
              <a:buFont typeface="Arial Narrow"/>
              <a:buNone/>
            </a:pPr>
            <a:endParaRPr/>
          </a:p>
        </p:txBody>
      </p:sp>
      <p:pic>
        <p:nvPicPr>
          <p:cNvPr id="199" name="Google Shape;199;p14"/>
          <p:cNvPicPr preferRelativeResize="0"/>
          <p:nvPr/>
        </p:nvPicPr>
        <p:blipFill rotWithShape="1">
          <a:blip r:embed="rId3">
            <a:alphaModFix/>
          </a:blip>
          <a:srcRect/>
          <a:stretch/>
        </p:blipFill>
        <p:spPr>
          <a:xfrm>
            <a:off x="0" y="-182881"/>
            <a:ext cx="7742556" cy="7742556"/>
          </a:xfrm>
          <a:prstGeom prst="rect">
            <a:avLst/>
          </a:prstGeom>
          <a:noFill/>
          <a:ln>
            <a:noFill/>
          </a:ln>
        </p:spPr>
      </p:pic>
    </p:spTree>
  </p:cSld>
  <p:clrMapOvr>
    <a:masterClrMapping/>
  </p:clrMapOvr>
</p:sld>
</file>

<file path=ppt/theme/theme1.xml><?xml version="1.0" encoding="utf-8"?>
<a:theme xmlns:a="http://schemas.openxmlformats.org/drawingml/2006/main" name="1_FFBA_NEW_TVM">
  <a:themeElements>
    <a:clrScheme name="Personnalisé 3">
      <a:dk1>
        <a:srgbClr val="000000"/>
      </a:dk1>
      <a:lt1>
        <a:srgbClr val="FFFFFF"/>
      </a:lt1>
      <a:dk2>
        <a:srgbClr val="FF8500"/>
      </a:dk2>
      <a:lt2>
        <a:srgbClr val="E7E6E6"/>
      </a:lt2>
      <a:accent1>
        <a:srgbClr val="4472C4"/>
      </a:accent1>
      <a:accent2>
        <a:srgbClr val="ED7D31"/>
      </a:accent2>
      <a:accent3>
        <a:srgbClr val="A5A5A5"/>
      </a:accent3>
      <a:accent4>
        <a:srgbClr val="FFC000"/>
      </a:accent4>
      <a:accent5>
        <a:srgbClr val="5B9BD5"/>
      </a:accent5>
      <a:accent6>
        <a:srgbClr val="70AD47"/>
      </a:accent6>
      <a:hlink>
        <a:srgbClr val="3F3F3F"/>
      </a:hlink>
      <a:folHlink>
        <a:srgbClr val="26262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648</Words>
  <Application>Microsoft Macintosh PowerPoint</Application>
  <PresentationFormat>Personnalisé</PresentationFormat>
  <Paragraphs>101</Paragraphs>
  <Slides>17</Slides>
  <Notes>17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17</vt:i4>
      </vt:variant>
    </vt:vector>
  </HeadingPairs>
  <TitlesOfParts>
    <vt:vector size="25" baseType="lpstr">
      <vt:lpstr>Arial</vt:lpstr>
      <vt:lpstr>Helvetica Neue Light</vt:lpstr>
      <vt:lpstr>Helvetica Neue</vt:lpstr>
      <vt:lpstr>Noto Sans Symbols</vt:lpstr>
      <vt:lpstr>Arial Narrow</vt:lpstr>
      <vt:lpstr>Arial Black</vt:lpstr>
      <vt:lpstr>Calibri</vt:lpstr>
      <vt:lpstr>1_FFBA_NEW_TVM</vt:lpstr>
      <vt:lpstr>Etre partenaire des Banques Alimentaires</vt:lpstr>
      <vt:lpstr>Les missions des Banques Alimentaires</vt:lpstr>
      <vt:lpstr>Rejoignez notre grande famille</vt:lpstr>
      <vt:lpstr>Rejoignez un réseau à fort ancrage territorial</vt:lpstr>
      <vt:lpstr>Le fonctionnement des Banques Alimentaires</vt:lpstr>
      <vt:lpstr>22 ateliers de transformation</vt:lpstr>
      <vt:lpstr>Les formes de partenariats avec les Banques Alimentaires</vt:lpstr>
      <vt:lpstr>Un geste simple et à fort impact : le don de produits</vt:lpstr>
      <vt:lpstr>L’organisation et la fiscalité du don</vt:lpstr>
      <vt:lpstr>Hygiène et sécurité alimentaire</vt:lpstr>
      <vt:lpstr>ClickDon</vt:lpstr>
      <vt:lpstr>ClickDon : pour les dons de 2 palettes et +</vt:lpstr>
      <vt:lpstr>ProxiDon</vt:lpstr>
      <vt:lpstr>ProxiDon : le don de proximité</vt:lpstr>
      <vt:lpstr>Une solution en pleine expansion</vt:lpstr>
      <vt:lpstr>Un outil innovant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Etre partenaire des Banques Alimentaires</dc:title>
  <dc:creator>Broet</dc:creator>
  <cp:lastModifiedBy>Aurelien Gardel</cp:lastModifiedBy>
  <cp:revision>1</cp:revision>
  <dcterms:modified xsi:type="dcterms:W3CDTF">2022-03-03T13:15:20Z</dcterms:modified>
</cp:coreProperties>
</file>