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0" r:id="rId4"/>
    <p:sldId id="259" r:id="rId5"/>
    <p:sldId id="257" r:id="rId6"/>
    <p:sldId id="264" r:id="rId7"/>
    <p:sldId id="2147481162" r:id="rId8"/>
    <p:sldId id="2147481167" r:id="rId9"/>
    <p:sldId id="2147481142" r:id="rId10"/>
    <p:sldId id="2147481163" r:id="rId11"/>
    <p:sldId id="2147481166" r:id="rId12"/>
    <p:sldId id="2147481168" r:id="rId13"/>
    <p:sldId id="2147481169" r:id="rId14"/>
    <p:sldId id="214748117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31AB"/>
    <a:srgbClr val="9D0889"/>
    <a:srgbClr val="098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7563BE-3F72-462C-9EE5-64D3B994A6A3}" v="16" dt="2025-10-31T13:24:19.5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94699"/>
  </p:normalViewPr>
  <p:slideViewPr>
    <p:cSldViewPr snapToGrid="0">
      <p:cViewPr varScale="1">
        <p:scale>
          <a:sx n="105" d="100"/>
          <a:sy n="105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755933409855315"/>
          <c:y val="8.1172027223760851E-2"/>
          <c:w val="0.50909168534996141"/>
          <c:h val="0.7854878293901941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9A-9B48-91F3-07B9B34D092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9A-9B48-91F3-07B9B34D09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D9A-9B48-91F3-07B9B34D09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D9A-9B48-91F3-07B9B34D092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0.77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9A-9B48-91F3-07B9B34D0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DDAD1-46B3-4871-BEBD-8F293EFEFF9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59E87-52FD-480D-BD87-34F13D433D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27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8115223932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g38115223932_0_3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94" name="Google Shape;394;g38115223932_0_3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729AF-D7FC-D07A-51A8-10E91DD1D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447E81-DA93-76B9-19BC-6F677597A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328357-E63C-95F4-C8F5-86A4AF68A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C3BF87-A17D-576C-A722-1C5788D8E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004-8559-4A5C-A71E-15F1C55F289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557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4E9C2-9355-A601-6E2D-3A9451BBA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AF9CEB-E7A8-1835-E39F-7949CD2F01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A7E443-EAB1-662B-DC9B-93A150F8C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97EA57-6693-2442-552F-F5262E1A2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004-8559-4A5C-A71E-15F1C55F289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87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7003A3-DFE1-6D05-DC3F-14CE9AAB1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DDDB74-F008-C361-E5A0-FD22F2709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362C8A-7755-F039-D5B3-FD021B61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091450-21A6-ECDD-64DE-179615722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F691EE-9ED8-7910-1190-A2E67BEF0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00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F6335-EC3D-8E2B-B8E1-5FD6137A6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2243F3-A165-3429-304B-95DC437DA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436FE4-EEDF-DBE4-A9B3-39545BC6C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B0FB19-BC3B-7AE2-2CB6-520654220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3FBA4A-3EF1-C707-3A0E-31E2F21B5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896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E26F31-C0EA-8F68-50CB-62CD73B6B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B0B9C9-EA43-14A6-F3A3-04880E880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B2BEE6-F3DA-F9FD-CA63-F8AEAF1F0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504F20-EE0A-9F9F-4455-8FD88071D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85960F-9D53-488E-A827-25D3714E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888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11F3F7-0379-7246-52AE-9EE709EE7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0013BC-4303-05F4-8505-BB2E5F4FB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088768-01F5-94F8-9270-D4FE4D6A9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FD0437-7680-ADF4-C90F-514CBB7BA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980766-F05E-A79A-B312-E8E340F2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3AE5A7-1581-F7E9-CFD8-7194DECA9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61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180DB-6888-A06A-36C9-EF789D5E5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BA774A-05DE-1B38-DBAB-D251771B5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B35096-E8F2-9E31-3C10-C30E6F8F4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C9E2367-1E97-CC2D-E90D-215F285D03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B85182-BD83-58AD-5119-644B8AC41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4225B71-3D98-2E69-45E6-DEE00F584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5E48B50-96DF-3352-4123-E62218084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BB1018-40C0-513A-51F2-2B9E56F6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10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21F48A-67D0-E6E4-2625-116DEBD5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13D9EB-DB71-89D4-BA7A-A9100381E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07DFE3-8FFB-BDBC-295A-46D03C599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2328EE-857F-E26A-2B97-E749E6340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50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3CA0B8-930D-FCC7-E5E9-42C30791D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660D7FA-214E-DB36-0162-A01C6BAC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ED559F-250A-0976-2C37-359E3C91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63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3FA92-DBEC-D04E-B57F-09AB9E389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D4991A-DB0A-A76C-8B64-D80BE2B91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EF2475-5AC5-D234-73D6-FD860B057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3A2272-9930-96D5-F525-4EA4500B9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96957E-B539-2231-722C-A5027D74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4653C-B7C5-3819-9DD9-4C4DBB1B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71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352DCD-CA5F-FDBF-F16E-3ABBC8B7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93F080C-B137-1DEB-67B0-58827E89B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77A79F-59F8-0074-59ED-F0B778E8B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58B9F4-8343-26A0-BA87-3C55FDCCB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5C9499-DA23-39EF-92A5-C97EF2DC8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E33503-7A25-86FA-E940-576E609E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95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183A9-4C01-416D-0475-961F3BBEF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DC92A5-3E28-2B33-5E10-9F08D0474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28E901-28F3-15B2-3B8B-321F88941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18F1D9-0D22-F8CA-2843-FE879C83E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D47B84-A6F5-0D06-E2C5-E93C2D5A8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21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5056A64-C45F-371B-9594-10E44B09C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FC818DE-469D-2899-7D3E-32F740A9A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1155EF-C1FF-0E75-A3B6-A7157BFB2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E0371D-52E0-F968-ACA0-D124DD99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0DD092-3C5D-36FD-7FD2-0DD8E079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990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DC7D996-98CA-83D4-7028-352535493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D2F4A3-93E5-5D22-26B0-0CB97631D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BB96F1-5A7D-641F-8CA3-92709BFF1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BB633C-3E7A-4A47-91E5-CB992FA9957E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A3CB3C-B8DB-A703-5763-4452A0BD6E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26F34-0F12-58B8-2541-185EA9C03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7F6C7-1F1C-1A47-8BD4-C15BF6C32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31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chart" Target="../charts/char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1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jpg"/><Relationship Id="rId5" Type="http://schemas.openxmlformats.org/officeDocument/2006/relationships/image" Target="../media/image22.jpeg"/><Relationship Id="rId15" Type="http://schemas.openxmlformats.org/officeDocument/2006/relationships/image" Target="../media/image14.png"/><Relationship Id="rId10" Type="http://schemas.openxmlformats.org/officeDocument/2006/relationships/image" Target="../media/image27.gif"/><Relationship Id="rId4" Type="http://schemas.openxmlformats.org/officeDocument/2006/relationships/image" Target="../media/image1.jp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utoritedelaconcurrence.fr/fr/communiques-de-presse/developpement-durable-lautorite-publie-des-orientations-informelles-relative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33;g380e5beae62_0_263">
            <a:extLst>
              <a:ext uri="{FF2B5EF4-FFF2-40B4-BE49-F238E27FC236}">
                <a16:creationId xmlns:a16="http://schemas.microsoft.com/office/drawing/2014/main" id="{CD6B53C0-68FC-CE98-9484-04A8285E804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24149" y="834551"/>
            <a:ext cx="2857597" cy="363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Accueil">
            <a:extLst>
              <a:ext uri="{FF2B5EF4-FFF2-40B4-BE49-F238E27FC236}">
                <a16:creationId xmlns:a16="http://schemas.microsoft.com/office/drawing/2014/main" id="{B3257CD8-EFF4-7A36-488D-D24516EE7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840" y="5337169"/>
            <a:ext cx="1599271" cy="159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oogle Shape;148;p5">
            <a:extLst>
              <a:ext uri="{FF2B5EF4-FFF2-40B4-BE49-F238E27FC236}">
                <a16:creationId xmlns:a16="http://schemas.microsoft.com/office/drawing/2014/main" id="{B7060756-7AB1-13D5-BD1A-4BF567CEB81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0111" y="5704509"/>
            <a:ext cx="2422715" cy="9596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7D65E08-D5E2-567B-E410-4FBE57DBB7DA}"/>
              </a:ext>
            </a:extLst>
          </p:cNvPr>
          <p:cNvSpPr txBox="1"/>
          <p:nvPr/>
        </p:nvSpPr>
        <p:spPr>
          <a:xfrm>
            <a:off x="7906215" y="6438901"/>
            <a:ext cx="3980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3 novembre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964CAD-2CE1-6F10-85AA-0E2D69E662F2}"/>
              </a:ext>
            </a:extLst>
          </p:cNvPr>
          <p:cNvSpPr txBox="1"/>
          <p:nvPr/>
        </p:nvSpPr>
        <p:spPr>
          <a:xfrm>
            <a:off x="0" y="532241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Initiative portée par les fédérations</a:t>
            </a:r>
          </a:p>
        </p:txBody>
      </p:sp>
    </p:spTree>
    <p:extLst>
      <p:ext uri="{BB962C8B-B14F-4D97-AF65-F5344CB8AC3E}">
        <p14:creationId xmlns:p14="http://schemas.microsoft.com/office/powerpoint/2010/main" val="74615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33;g380e5beae62_0_263">
            <a:extLst>
              <a:ext uri="{FF2B5EF4-FFF2-40B4-BE49-F238E27FC236}">
                <a16:creationId xmlns:a16="http://schemas.microsoft.com/office/drawing/2014/main" id="{7E50D47D-96F8-6633-D45B-2199E5BD03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342;p5">
            <a:extLst>
              <a:ext uri="{FF2B5EF4-FFF2-40B4-BE49-F238E27FC236}">
                <a16:creationId xmlns:a16="http://schemas.microsoft.com/office/drawing/2014/main" id="{C5A5A354-8074-B21F-0699-B06F103A8DDE}"/>
              </a:ext>
            </a:extLst>
          </p:cNvPr>
          <p:cNvCxnSpPr/>
          <p:nvPr/>
        </p:nvCxnSpPr>
        <p:spPr>
          <a:xfrm>
            <a:off x="2944693" y="2363821"/>
            <a:ext cx="0" cy="3477732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" name="Google Shape;343;p5">
            <a:extLst>
              <a:ext uri="{FF2B5EF4-FFF2-40B4-BE49-F238E27FC236}">
                <a16:creationId xmlns:a16="http://schemas.microsoft.com/office/drawing/2014/main" id="{47F07B2C-AD71-04A1-7CA2-98B4E67BFA5A}"/>
              </a:ext>
            </a:extLst>
          </p:cNvPr>
          <p:cNvCxnSpPr/>
          <p:nvPr/>
        </p:nvCxnSpPr>
        <p:spPr>
          <a:xfrm flipH="1">
            <a:off x="5944004" y="1508071"/>
            <a:ext cx="1" cy="440157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344;p5">
            <a:extLst>
              <a:ext uri="{FF2B5EF4-FFF2-40B4-BE49-F238E27FC236}">
                <a16:creationId xmlns:a16="http://schemas.microsoft.com/office/drawing/2014/main" id="{2D0D382E-51DC-9B42-CB1C-AC1B886B0FEF}"/>
              </a:ext>
            </a:extLst>
          </p:cNvPr>
          <p:cNvSpPr/>
          <p:nvPr/>
        </p:nvSpPr>
        <p:spPr>
          <a:xfrm>
            <a:off x="582457" y="429185"/>
            <a:ext cx="10914002" cy="1157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3400" b="1" i="0" u="sng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Contexte: </a:t>
            </a:r>
            <a:r>
              <a:rPr lang="fr-FR" sz="24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Un besoin partagé des distributeurs de collecter de la donnée fournisseurs et collaborer pour la décarbonation du scope 3</a:t>
            </a:r>
            <a:endParaRPr sz="2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</p:txBody>
      </p:sp>
      <p:sp>
        <p:nvSpPr>
          <p:cNvPr id="8" name="Google Shape;345;p5">
            <a:extLst>
              <a:ext uri="{FF2B5EF4-FFF2-40B4-BE49-F238E27FC236}">
                <a16:creationId xmlns:a16="http://schemas.microsoft.com/office/drawing/2014/main" id="{C4F76540-B50F-C15B-4612-9057090527EC}"/>
              </a:ext>
            </a:extLst>
          </p:cNvPr>
          <p:cNvSpPr/>
          <p:nvPr/>
        </p:nvSpPr>
        <p:spPr>
          <a:xfrm>
            <a:off x="483092" y="6044932"/>
            <a:ext cx="6039793" cy="587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0" i="0" u="none" strike="noStrike" cap="none" dirty="0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(*) Source : </a:t>
            </a:r>
            <a:r>
              <a:rPr lang="fr-FR" sz="1100" b="0" i="0" u="none" strike="noStrike" cap="none" dirty="0" err="1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According</a:t>
            </a:r>
            <a:r>
              <a:rPr lang="fr-FR" sz="1100" b="0" i="0" u="none" strike="noStrike" cap="none" dirty="0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 to a </a:t>
            </a:r>
            <a:r>
              <a:rPr lang="fr-FR" sz="1100" b="0" i="0" u="none" strike="noStrike" cap="none" dirty="0" err="1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study</a:t>
            </a:r>
            <a:r>
              <a:rPr lang="fr-FR" sz="1100" b="0" i="0" u="none" strike="noStrike" cap="none" dirty="0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fr-FR" sz="1100" b="0" i="0" u="none" strike="noStrike" cap="none" dirty="0" err="1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conducted</a:t>
            </a:r>
            <a:r>
              <a:rPr lang="fr-FR" sz="1100" b="0" i="0" u="none" strike="noStrike" cap="none" dirty="0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 by McKinsey for </a:t>
            </a:r>
            <a:r>
              <a:rPr lang="fr-FR" sz="1100" b="0" i="0" u="none" strike="noStrike" cap="none" dirty="0" err="1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Eurocommerce</a:t>
            </a:r>
            <a:r>
              <a:rPr lang="fr-FR" sz="1100" b="0" i="0" u="none" strike="noStrike" cap="none" dirty="0">
                <a:solidFill>
                  <a:srgbClr val="00121F"/>
                </a:solidFill>
                <a:latin typeface="Inter"/>
                <a:ea typeface="Inter"/>
                <a:cs typeface="Inter"/>
                <a:sym typeface="Inter"/>
              </a:rPr>
              <a:t> in 2022.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" name="Google Shape;346;p5">
            <a:extLst>
              <a:ext uri="{FF2B5EF4-FFF2-40B4-BE49-F238E27FC236}">
                <a16:creationId xmlns:a16="http://schemas.microsoft.com/office/drawing/2014/main" id="{56CDB079-5460-4D61-74E7-D3756C2884C6}"/>
              </a:ext>
            </a:extLst>
          </p:cNvPr>
          <p:cNvGraphicFramePr/>
          <p:nvPr/>
        </p:nvGraphicFramePr>
        <p:xfrm>
          <a:off x="2563032" y="3240927"/>
          <a:ext cx="3495292" cy="2265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Google Shape;347;p5">
            <a:extLst>
              <a:ext uri="{FF2B5EF4-FFF2-40B4-BE49-F238E27FC236}">
                <a16:creationId xmlns:a16="http://schemas.microsoft.com/office/drawing/2014/main" id="{7671F1D6-8187-F4FC-EB25-9748D8DFC0CD}"/>
              </a:ext>
            </a:extLst>
          </p:cNvPr>
          <p:cNvSpPr/>
          <p:nvPr/>
        </p:nvSpPr>
        <p:spPr>
          <a:xfrm>
            <a:off x="3583556" y="4058795"/>
            <a:ext cx="1578791" cy="58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fr-FR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+75%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48;p5">
            <a:extLst>
              <a:ext uri="{FF2B5EF4-FFF2-40B4-BE49-F238E27FC236}">
                <a16:creationId xmlns:a16="http://schemas.microsoft.com/office/drawing/2014/main" id="{702D50CF-379D-4C01-15CA-CFF0BF27754E}"/>
              </a:ext>
            </a:extLst>
          </p:cNvPr>
          <p:cNvSpPr/>
          <p:nvPr/>
        </p:nvSpPr>
        <p:spPr>
          <a:xfrm>
            <a:off x="3148450" y="5267911"/>
            <a:ext cx="2487212" cy="587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0" i="0" u="none" strike="noStrike" cap="non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Des émissions d’un distributeur liés aux produits vendus*</a:t>
            </a:r>
            <a:endParaRPr sz="1400" b="0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2" name="Google Shape;349;p5">
            <a:extLst>
              <a:ext uri="{FF2B5EF4-FFF2-40B4-BE49-F238E27FC236}">
                <a16:creationId xmlns:a16="http://schemas.microsoft.com/office/drawing/2014/main" id="{28633526-AA2A-3574-27CA-E4180435591A}"/>
              </a:ext>
            </a:extLst>
          </p:cNvPr>
          <p:cNvSpPr/>
          <p:nvPr/>
        </p:nvSpPr>
        <p:spPr>
          <a:xfrm rot="5400000">
            <a:off x="2767927" y="3514609"/>
            <a:ext cx="419781" cy="193901"/>
          </a:xfrm>
          <a:prstGeom prst="triangle">
            <a:avLst>
              <a:gd name="adj" fmla="val 50000"/>
            </a:avLst>
          </a:prstGeom>
          <a:solidFill>
            <a:srgbClr val="9D08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50;p5">
            <a:extLst>
              <a:ext uri="{FF2B5EF4-FFF2-40B4-BE49-F238E27FC236}">
                <a16:creationId xmlns:a16="http://schemas.microsoft.com/office/drawing/2014/main" id="{1D1B7FC2-88BA-712F-4297-24DB19AD290B}"/>
              </a:ext>
            </a:extLst>
          </p:cNvPr>
          <p:cNvSpPr/>
          <p:nvPr/>
        </p:nvSpPr>
        <p:spPr>
          <a:xfrm rot="5400000">
            <a:off x="5768146" y="3609088"/>
            <a:ext cx="419781" cy="193901"/>
          </a:xfrm>
          <a:prstGeom prst="triangle">
            <a:avLst>
              <a:gd name="adj" fmla="val 50000"/>
            </a:avLst>
          </a:prstGeom>
          <a:solidFill>
            <a:srgbClr val="9D08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51;p5">
            <a:extLst>
              <a:ext uri="{FF2B5EF4-FFF2-40B4-BE49-F238E27FC236}">
                <a16:creationId xmlns:a16="http://schemas.microsoft.com/office/drawing/2014/main" id="{1E7C0DF8-AA53-F8B6-0F60-5B47AC55D596}"/>
              </a:ext>
            </a:extLst>
          </p:cNvPr>
          <p:cNvSpPr/>
          <p:nvPr/>
        </p:nvSpPr>
        <p:spPr>
          <a:xfrm>
            <a:off x="6557877" y="2294207"/>
            <a:ext cx="2289653" cy="3529176"/>
          </a:xfrm>
          <a:prstGeom prst="rect">
            <a:avLst/>
          </a:prstGeom>
          <a:solidFill>
            <a:srgbClr val="9D0889">
              <a:alpha val="52938"/>
            </a:srgbClr>
          </a:solidFill>
          <a:ln w="222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Besoin de données fournisseurs</a:t>
            </a:r>
            <a:endParaRPr sz="20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</p:txBody>
      </p:sp>
      <p:sp>
        <p:nvSpPr>
          <p:cNvPr id="15" name="Google Shape;352;p5">
            <a:extLst>
              <a:ext uri="{FF2B5EF4-FFF2-40B4-BE49-F238E27FC236}">
                <a16:creationId xmlns:a16="http://schemas.microsoft.com/office/drawing/2014/main" id="{884E4101-8A03-CBF6-A450-DA876F5EDE5F}"/>
              </a:ext>
            </a:extLst>
          </p:cNvPr>
          <p:cNvSpPr/>
          <p:nvPr/>
        </p:nvSpPr>
        <p:spPr>
          <a:xfrm>
            <a:off x="7942944" y="2461540"/>
            <a:ext cx="2488461" cy="1243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sz="1600" b="0" i="0" u="none" strike="noStrike" cap="non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" name="Google Shape;353;p5">
            <a:extLst>
              <a:ext uri="{FF2B5EF4-FFF2-40B4-BE49-F238E27FC236}">
                <a16:creationId xmlns:a16="http://schemas.microsoft.com/office/drawing/2014/main" id="{4D827E42-153A-C2B6-D62E-6E7496199841}"/>
              </a:ext>
            </a:extLst>
          </p:cNvPr>
          <p:cNvSpPr/>
          <p:nvPr/>
        </p:nvSpPr>
        <p:spPr>
          <a:xfrm>
            <a:off x="8943315" y="2461540"/>
            <a:ext cx="2420636" cy="323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Pour affiner leur bilan carbone et le suivre </a:t>
            </a:r>
            <a:endParaRPr sz="1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Planifier et suivre la réduction scope 3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Engager ses fournisseurs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Collaborer pour décarboner l’assortiment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</p:txBody>
      </p:sp>
      <p:sp>
        <p:nvSpPr>
          <p:cNvPr id="17" name="Google Shape;354;p5">
            <a:extLst>
              <a:ext uri="{FF2B5EF4-FFF2-40B4-BE49-F238E27FC236}">
                <a16:creationId xmlns:a16="http://schemas.microsoft.com/office/drawing/2014/main" id="{F746EDF2-4678-AD91-7E94-92F5EEFBD20C}"/>
              </a:ext>
            </a:extLst>
          </p:cNvPr>
          <p:cNvSpPr/>
          <p:nvPr/>
        </p:nvSpPr>
        <p:spPr>
          <a:xfrm>
            <a:off x="781285" y="2040100"/>
            <a:ext cx="4938582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55;p5">
            <a:extLst>
              <a:ext uri="{FF2B5EF4-FFF2-40B4-BE49-F238E27FC236}">
                <a16:creationId xmlns:a16="http://schemas.microsoft.com/office/drawing/2014/main" id="{A6EC3F83-AE76-FA98-B9DF-4F78581AD522}"/>
              </a:ext>
            </a:extLst>
          </p:cNvPr>
          <p:cNvSpPr/>
          <p:nvPr/>
        </p:nvSpPr>
        <p:spPr>
          <a:xfrm>
            <a:off x="722104" y="1711308"/>
            <a:ext cx="2102988" cy="316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r>
              <a:rPr lang="fr-FR" sz="18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"/>
                <a:cs typeface="Inter"/>
                <a:sym typeface="Inter"/>
              </a:rPr>
              <a:t>CONTEXTE</a:t>
            </a:r>
            <a:endParaRPr sz="1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lang="fr-FR" sz="1600" b="0" i="0" u="none" strike="noStrike" cap="none" dirty="0">
              <a:solidFill>
                <a:srgbClr val="000000"/>
              </a:solidFill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sz="1600" b="0" i="0" u="none" strike="noStrike" cap="none" dirty="0">
              <a:solidFill>
                <a:srgbClr val="000000"/>
              </a:solidFill>
              <a:ea typeface="Inter"/>
              <a:cs typeface="Inter"/>
              <a:sym typeface="Inter"/>
            </a:endParaRPr>
          </a:p>
          <a:p>
            <a:pPr>
              <a:buClr>
                <a:schemeClr val="accent3"/>
              </a:buClr>
              <a:buSzPts val="1800"/>
            </a:pP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Généralisation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 et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accéleration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 des engagements de decarbonation </a:t>
            </a:r>
          </a:p>
          <a:p>
            <a:pPr>
              <a:buClr>
                <a:schemeClr val="accent3"/>
              </a:buClr>
              <a:buSzPts val="1800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chez les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enseignes</a:t>
            </a:r>
            <a:br>
              <a:rPr lang="fr-FR" sz="1600" b="0" i="0" u="none" strike="noStrike" cap="none" dirty="0">
                <a:solidFill>
                  <a:schemeClr val="dk1"/>
                </a:solidFill>
                <a:ea typeface="Inter"/>
                <a:cs typeface="Inter"/>
                <a:sym typeface="Inter"/>
              </a:rPr>
            </a:br>
            <a:endParaRPr sz="1600" b="0" i="0" u="none" strike="noStrike" cap="none" dirty="0">
              <a:solidFill>
                <a:schemeClr val="dk1"/>
              </a:solidFill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" name="Google Shape;356;p5">
            <a:extLst>
              <a:ext uri="{FF2B5EF4-FFF2-40B4-BE49-F238E27FC236}">
                <a16:creationId xmlns:a16="http://schemas.microsoft.com/office/drawing/2014/main" id="{296F004C-85C2-B496-4938-7290C91F1132}"/>
              </a:ext>
            </a:extLst>
          </p:cNvPr>
          <p:cNvSpPr/>
          <p:nvPr/>
        </p:nvSpPr>
        <p:spPr>
          <a:xfrm>
            <a:off x="3109865" y="2020184"/>
            <a:ext cx="2699940" cy="316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sz="1600" b="0" i="0" u="none" strike="noStrike" cap="none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Une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décarbonation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 qui ne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peut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 se faire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qu’avec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ses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00503000000020004" pitchFamily="2" charset="0"/>
                <a:cs typeface="Inter" panose="02000503000000020004" pitchFamily="2" charset="0"/>
                <a:sym typeface="Arial"/>
              </a:rPr>
              <a:t>fournisseurs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ea typeface="Inter" panose="02000503000000020004" pitchFamily="2" charset="0"/>
              <a:cs typeface="Inter" panose="02000503000000020004" pitchFamily="2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" name="Google Shape;358;p5">
            <a:extLst>
              <a:ext uri="{FF2B5EF4-FFF2-40B4-BE49-F238E27FC236}">
                <a16:creationId xmlns:a16="http://schemas.microsoft.com/office/drawing/2014/main" id="{8B16326C-9F50-5DF6-43ED-351EE7495472}"/>
              </a:ext>
            </a:extLst>
          </p:cNvPr>
          <p:cNvSpPr txBox="1"/>
          <p:nvPr/>
        </p:nvSpPr>
        <p:spPr>
          <a:xfrm>
            <a:off x="6449969" y="1701525"/>
            <a:ext cx="46314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r>
              <a:rPr lang="fr-FR" sz="18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"/>
                <a:cs typeface="Inter"/>
                <a:sym typeface="Inter"/>
              </a:rPr>
              <a:t>BESOINS COMMUNS</a:t>
            </a:r>
            <a:endParaRPr sz="1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96ED145-9144-A6AC-202C-273560F6BE41}"/>
              </a:ext>
            </a:extLst>
          </p:cNvPr>
          <p:cNvGrpSpPr/>
          <p:nvPr/>
        </p:nvGrpSpPr>
        <p:grpSpPr>
          <a:xfrm>
            <a:off x="600389" y="4589724"/>
            <a:ext cx="2189035" cy="902346"/>
            <a:chOff x="795815" y="4349383"/>
            <a:chExt cx="2872670" cy="1184148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9ADFF201-9053-9418-43D7-5C42C114215C}"/>
                </a:ext>
              </a:extLst>
            </p:cNvPr>
            <p:cNvGrpSpPr/>
            <p:nvPr/>
          </p:nvGrpSpPr>
          <p:grpSpPr>
            <a:xfrm>
              <a:off x="795815" y="4349383"/>
              <a:ext cx="2872670" cy="1184148"/>
              <a:chOff x="6554827" y="1320953"/>
              <a:chExt cx="3619016" cy="1491801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74178BD-9CF5-F2BE-01D3-C8B7837C098B}"/>
                  </a:ext>
                </a:extLst>
              </p:cNvPr>
              <p:cNvSpPr/>
              <p:nvPr/>
            </p:nvSpPr>
            <p:spPr>
              <a:xfrm>
                <a:off x="6554827" y="1320953"/>
                <a:ext cx="3619016" cy="149180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  <a:alpha val="1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3653381B-04A2-9E5F-6564-7E83E0855CCC}"/>
                  </a:ext>
                </a:extLst>
              </p:cNvPr>
              <p:cNvGrpSpPr/>
              <p:nvPr/>
            </p:nvGrpSpPr>
            <p:grpSpPr>
              <a:xfrm>
                <a:off x="6682246" y="1578714"/>
                <a:ext cx="2321352" cy="801863"/>
                <a:chOff x="6620813" y="1473619"/>
                <a:chExt cx="2937225" cy="1014603"/>
              </a:xfrm>
            </p:grpSpPr>
            <p:pic>
              <p:nvPicPr>
                <p:cNvPr id="30" name="Google Shape;104;p2">
                  <a:extLst>
                    <a:ext uri="{FF2B5EF4-FFF2-40B4-BE49-F238E27FC236}">
                      <a16:creationId xmlns:a16="http://schemas.microsoft.com/office/drawing/2014/main" id="{66C42D29-8EDD-BE13-94B0-E716B562E32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8804275" y="1520232"/>
                  <a:ext cx="753763" cy="22644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Google Shape;106;p2" descr="La Coopérative U - U-Logistique">
                  <a:extLst>
                    <a:ext uri="{FF2B5EF4-FFF2-40B4-BE49-F238E27FC236}">
                      <a16:creationId xmlns:a16="http://schemas.microsoft.com/office/drawing/2014/main" id="{86050752-48E8-BAF3-BA94-B634718EBF7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8454764" y="2221612"/>
                  <a:ext cx="845939" cy="2666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2" name="Google Shape;107;p2" descr="L'enseigne Casino s'engage pour le recyclage | Corepile">
                  <a:extLst>
                    <a:ext uri="{FF2B5EF4-FFF2-40B4-BE49-F238E27FC236}">
                      <a16:creationId xmlns:a16="http://schemas.microsoft.com/office/drawing/2014/main" id="{5B8BBCC5-7849-E20E-19CA-395B75BA060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6683051" y="2122905"/>
                  <a:ext cx="483006" cy="36336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" name="Google Shape;108;p2">
                  <a:extLst>
                    <a:ext uri="{FF2B5EF4-FFF2-40B4-BE49-F238E27FC236}">
                      <a16:creationId xmlns:a16="http://schemas.microsoft.com/office/drawing/2014/main" id="{4220ECB5-2FE2-3239-B232-0DB13E6382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7771702" y="1473619"/>
                  <a:ext cx="529099" cy="45384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" name="Picture 2">
                  <a:extLst>
                    <a:ext uri="{FF2B5EF4-FFF2-40B4-BE49-F238E27FC236}">
                      <a16:creationId xmlns:a16="http://schemas.microsoft.com/office/drawing/2014/main" id="{F775C275-CA52-FB7F-6444-C81D2DD773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3453" y="2167282"/>
                  <a:ext cx="291773" cy="2746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4" descr="Logo Auchan Retail - Auchan Retail | Auchan Retail">
                  <a:extLst>
                    <a:ext uri="{FF2B5EF4-FFF2-40B4-BE49-F238E27FC236}">
                      <a16:creationId xmlns:a16="http://schemas.microsoft.com/office/drawing/2014/main" id="{BC85A02A-FB5F-A4C0-A584-EB4A1275E3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45736"/>
                <a:stretch/>
              </p:blipFill>
              <p:spPr bwMode="auto">
                <a:xfrm>
                  <a:off x="6620813" y="1633455"/>
                  <a:ext cx="749359" cy="23226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24" name="Picture 4" descr="Branding : Nouveau logo pour le groupe Fnac Darty ...">
              <a:extLst>
                <a:ext uri="{FF2B5EF4-FFF2-40B4-BE49-F238E27FC236}">
                  <a16:creationId xmlns:a16="http://schemas.microsoft.com/office/drawing/2014/main" id="{B4444A02-582F-8E9D-9A4F-794378CFF3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5748" y="4595877"/>
              <a:ext cx="582457" cy="169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oogle Shape;244;g36b0f04c620_0_0">
              <a:extLst>
                <a:ext uri="{FF2B5EF4-FFF2-40B4-BE49-F238E27FC236}">
                  <a16:creationId xmlns:a16="http://schemas.microsoft.com/office/drawing/2014/main" id="{7ED750B4-520A-16A1-BF1F-819C59778F34}"/>
                </a:ext>
              </a:extLst>
            </p:cNvPr>
            <p:cNvGrpSpPr/>
            <p:nvPr/>
          </p:nvGrpSpPr>
          <p:grpSpPr>
            <a:xfrm>
              <a:off x="2488899" y="4934678"/>
              <a:ext cx="1062296" cy="261713"/>
              <a:chOff x="-136240" y="2258081"/>
              <a:chExt cx="1536301" cy="378492"/>
            </a:xfrm>
          </p:grpSpPr>
          <p:pic>
            <p:nvPicPr>
              <p:cNvPr id="26" name="Google Shape;245;g36b0f04c620_0_0" descr="Les Mousquetaires — Wikipédia">
                <a:extLst>
                  <a:ext uri="{FF2B5EF4-FFF2-40B4-BE49-F238E27FC236}">
                    <a16:creationId xmlns:a16="http://schemas.microsoft.com/office/drawing/2014/main" id="{406C8B5C-8821-4E02-73E4-C46F83DBDA25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 b="45640"/>
              <a:stretch/>
            </p:blipFill>
            <p:spPr>
              <a:xfrm>
                <a:off x="-136240" y="2258081"/>
                <a:ext cx="1152378" cy="3784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" name="Google Shape;246;g36b0f04c620_0_0">
                <a:extLst>
                  <a:ext uri="{FF2B5EF4-FFF2-40B4-BE49-F238E27FC236}">
                    <a16:creationId xmlns:a16="http://schemas.microsoft.com/office/drawing/2014/main" id="{2FF80F93-C010-A2B5-4707-C2937E78BFBA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 l="31808" t="35901" r="7983" b="46643"/>
              <a:stretch/>
            </p:blipFill>
            <p:spPr>
              <a:xfrm>
                <a:off x="765477" y="2422288"/>
                <a:ext cx="634584" cy="16565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36" name="Picture 2" descr="Science Based Targets initiative (SBTi): Definition and application">
            <a:extLst>
              <a:ext uri="{FF2B5EF4-FFF2-40B4-BE49-F238E27FC236}">
                <a16:creationId xmlns:a16="http://schemas.microsoft.com/office/drawing/2014/main" id="{FEA1AE05-7C6E-F783-EED8-6CB76F659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720" y="4007611"/>
            <a:ext cx="1031376" cy="50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Google Shape;354;p5">
            <a:extLst>
              <a:ext uri="{FF2B5EF4-FFF2-40B4-BE49-F238E27FC236}">
                <a16:creationId xmlns:a16="http://schemas.microsoft.com/office/drawing/2014/main" id="{A6898BBA-4646-395C-9802-A3028682848F}"/>
              </a:ext>
            </a:extLst>
          </p:cNvPr>
          <p:cNvSpPr/>
          <p:nvPr/>
        </p:nvSpPr>
        <p:spPr>
          <a:xfrm>
            <a:off x="6557877" y="2030028"/>
            <a:ext cx="4938582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8419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DD1CC-73EA-CF64-A5CB-B06546C3F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33;g380e5beae62_0_263">
            <a:extLst>
              <a:ext uri="{FF2B5EF4-FFF2-40B4-BE49-F238E27FC236}">
                <a16:creationId xmlns:a16="http://schemas.microsoft.com/office/drawing/2014/main" id="{3B4B236D-0EBC-A173-145D-808ED6B83B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2F80C070-0BA5-5FFF-7314-E00817AF7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342981"/>
            <a:ext cx="10515600" cy="1325563"/>
          </a:xfrm>
        </p:spPr>
        <p:txBody>
          <a:bodyPr>
            <a:normAutofit/>
          </a:bodyPr>
          <a:lstStyle/>
          <a:p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nécessité d’une simplification pour plus d’efficacité</a:t>
            </a:r>
          </a:p>
        </p:txBody>
      </p:sp>
      <p:sp>
        <p:nvSpPr>
          <p:cNvPr id="4" name="Google Shape;373;g38195d6a6dc_0_1640">
            <a:extLst>
              <a:ext uri="{FF2B5EF4-FFF2-40B4-BE49-F238E27FC236}">
                <a16:creationId xmlns:a16="http://schemas.microsoft.com/office/drawing/2014/main" id="{D6BD303E-F6F8-13AB-3D0A-002F2C799EC1}"/>
              </a:ext>
            </a:extLst>
          </p:cNvPr>
          <p:cNvSpPr txBox="1"/>
          <p:nvPr/>
        </p:nvSpPr>
        <p:spPr>
          <a:xfrm>
            <a:off x="566057" y="1889041"/>
            <a:ext cx="11398744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400" b="1" i="0" u="none" strike="noStrike" cap="none" dirty="0">
                <a:solidFill>
                  <a:srgbClr val="7431AB"/>
                </a:solidFill>
                <a:ea typeface="Inter"/>
                <a:cs typeface="Inter"/>
                <a:sym typeface="Inter"/>
              </a:rPr>
              <a:t>Une initiative née de constats partagés par les enseignes … et les industriels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fr-FR" sz="2400" b="0" i="0" u="none" strike="noStrike" cap="none" dirty="0">
              <a:solidFill>
                <a:schemeClr val="accent3"/>
              </a:solidFill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400" i="0" u="none" strike="noStrike" cap="none" dirty="0">
                <a:solidFill>
                  <a:srgbClr val="7431AB"/>
                </a:solidFill>
                <a:ea typeface="Inter"/>
                <a:cs typeface="Inter"/>
                <a:sym typeface="Inter"/>
              </a:rPr>
              <a:t>Pour les distributeurs</a:t>
            </a:r>
            <a:endParaRPr sz="2400" i="0" u="none" strike="noStrike" cap="none" dirty="0">
              <a:solidFill>
                <a:schemeClr val="accent3"/>
              </a:solidFill>
              <a:ea typeface="Inter"/>
              <a:cs typeface="Inter"/>
              <a:sym typeface="Inte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24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Difficulté à obtenir de la donnée</a:t>
            </a:r>
            <a:endParaRPr sz="2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Manque de qualité de la donnée : déclaratif, non vérifié</a:t>
            </a:r>
            <a:endParaRPr sz="2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24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Embarquement individuel des fournisseurs</a:t>
            </a:r>
            <a:endParaRPr sz="2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24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Difficile à utiliser pour les distributeurs</a:t>
            </a:r>
            <a:br>
              <a:rPr lang="fr-FR" sz="2400" b="1" i="0" u="none" strike="noStrike" cap="none" dirty="0">
                <a:solidFill>
                  <a:srgbClr val="000000"/>
                </a:solidFill>
                <a:ea typeface="Inter"/>
                <a:cs typeface="Inter"/>
                <a:sym typeface="Inter"/>
              </a:rPr>
            </a:br>
            <a:endParaRPr sz="2400" b="1" i="0" u="none" strike="noStrike" cap="none" dirty="0">
              <a:solidFill>
                <a:srgbClr val="000000"/>
              </a:solidFill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400" i="0" u="none" strike="noStrike" cap="none" dirty="0">
                <a:solidFill>
                  <a:srgbClr val="7431AB"/>
                </a:solidFill>
                <a:ea typeface="Inter"/>
                <a:cs typeface="Inter"/>
                <a:sym typeface="Inter"/>
              </a:rPr>
              <a:t>Pour les fournisseurs</a:t>
            </a:r>
            <a:endParaRPr sz="240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"/>
              <a:cs typeface="Inter"/>
              <a:sym typeface="Inter"/>
            </a:endParaRPr>
          </a:p>
          <a:p>
            <a:pPr marL="342900" indent="-342900"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Pas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valorisés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comme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l’information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est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 non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actionnable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 par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ses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 parties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prenantes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</a:endParaRPr>
          </a:p>
          <a:p>
            <a:pPr marL="342900" indent="-342900"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Chronophage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 de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répondre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</a:rPr>
              <a:t> à de multiples questionnaires</a:t>
            </a:r>
          </a:p>
        </p:txBody>
      </p:sp>
      <p:sp>
        <p:nvSpPr>
          <p:cNvPr id="2" name="Google Shape;354;p5">
            <a:extLst>
              <a:ext uri="{FF2B5EF4-FFF2-40B4-BE49-F238E27FC236}">
                <a16:creationId xmlns:a16="http://schemas.microsoft.com/office/drawing/2014/main" id="{56C9EBD5-A7ED-20AA-3E88-0FF983C2DB8E}"/>
              </a:ext>
            </a:extLst>
          </p:cNvPr>
          <p:cNvSpPr/>
          <p:nvPr/>
        </p:nvSpPr>
        <p:spPr>
          <a:xfrm>
            <a:off x="684303" y="1344842"/>
            <a:ext cx="4938582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292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33;g380e5beae62_0_263">
            <a:extLst>
              <a:ext uri="{FF2B5EF4-FFF2-40B4-BE49-F238E27FC236}">
                <a16:creationId xmlns:a16="http://schemas.microsoft.com/office/drawing/2014/main" id="{84130678-DA94-7D5F-54EA-822C869D1EA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82;p7">
            <a:extLst>
              <a:ext uri="{FF2B5EF4-FFF2-40B4-BE49-F238E27FC236}">
                <a16:creationId xmlns:a16="http://schemas.microsoft.com/office/drawing/2014/main" id="{5D248295-557A-8180-5D12-F352664928D5}"/>
              </a:ext>
            </a:extLst>
          </p:cNvPr>
          <p:cNvSpPr/>
          <p:nvPr/>
        </p:nvSpPr>
        <p:spPr>
          <a:xfrm>
            <a:off x="712268" y="1481310"/>
            <a:ext cx="8195011" cy="4807395"/>
          </a:xfrm>
          <a:prstGeom prst="rect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Google Shape;383;p7">
            <a:extLst>
              <a:ext uri="{FF2B5EF4-FFF2-40B4-BE49-F238E27FC236}">
                <a16:creationId xmlns:a16="http://schemas.microsoft.com/office/drawing/2014/main" id="{89ADBB52-5053-EB6B-1AD2-5ED0727A5F39}"/>
              </a:ext>
            </a:extLst>
          </p:cNvPr>
          <p:cNvCxnSpPr>
            <a:stCxn id="13" idx="0"/>
          </p:cNvCxnSpPr>
          <p:nvPr/>
        </p:nvCxnSpPr>
        <p:spPr>
          <a:xfrm>
            <a:off x="9262540" y="1642780"/>
            <a:ext cx="0" cy="4644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" name="Google Shape;385;p7">
            <a:extLst>
              <a:ext uri="{FF2B5EF4-FFF2-40B4-BE49-F238E27FC236}">
                <a16:creationId xmlns:a16="http://schemas.microsoft.com/office/drawing/2014/main" id="{0E3C0573-C1CA-CB64-E9D3-917AEF20FA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2832" y="244205"/>
            <a:ext cx="11419392" cy="94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</a:pPr>
            <a:r>
              <a:rPr lang="fr-FR" sz="3400" b="1" dirty="0">
                <a:latin typeface="+mn-lt"/>
                <a:ea typeface="Inter Light"/>
                <a:cs typeface="Inter Light"/>
                <a:sym typeface="Inter Light"/>
              </a:rPr>
              <a:t>Process : </a:t>
            </a:r>
            <a:r>
              <a:rPr lang="fr-FR" sz="2400" dirty="0">
                <a:latin typeface="+mn-lt"/>
                <a:ea typeface="Inter Light"/>
                <a:cs typeface="Inter Light"/>
                <a:sym typeface="Inter Light"/>
              </a:rPr>
              <a:t>1.5 an de travail collectif pour sélectionner un outil collaboratif</a:t>
            </a:r>
          </a:p>
        </p:txBody>
      </p:sp>
      <p:pic>
        <p:nvPicPr>
          <p:cNvPr id="9" name="Google Shape;386;p7">
            <a:extLst>
              <a:ext uri="{FF2B5EF4-FFF2-40B4-BE49-F238E27FC236}">
                <a16:creationId xmlns:a16="http://schemas.microsoft.com/office/drawing/2014/main" id="{A21B7DEE-4FBF-5F61-4DBB-1394F23444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6543" y="4657182"/>
            <a:ext cx="477461" cy="602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87;p7">
            <a:extLst>
              <a:ext uri="{FF2B5EF4-FFF2-40B4-BE49-F238E27FC236}">
                <a16:creationId xmlns:a16="http://schemas.microsoft.com/office/drawing/2014/main" id="{E95C9C1E-87A4-2816-CCB0-64F7E1B27D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69769" y="4776662"/>
            <a:ext cx="723449" cy="40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88;p7">
            <a:extLst>
              <a:ext uri="{FF2B5EF4-FFF2-40B4-BE49-F238E27FC236}">
                <a16:creationId xmlns:a16="http://schemas.microsoft.com/office/drawing/2014/main" id="{7A09885A-8F7A-4195-DEB9-4109CF7E6D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15335" y="4793599"/>
            <a:ext cx="701496" cy="24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89;p7">
            <a:extLst>
              <a:ext uri="{FF2B5EF4-FFF2-40B4-BE49-F238E27FC236}">
                <a16:creationId xmlns:a16="http://schemas.microsoft.com/office/drawing/2014/main" id="{D4788FE4-73AC-DBE1-D068-4435842F0A9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34792" y="5941345"/>
            <a:ext cx="1726196" cy="30773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84;p7">
            <a:extLst>
              <a:ext uri="{FF2B5EF4-FFF2-40B4-BE49-F238E27FC236}">
                <a16:creationId xmlns:a16="http://schemas.microsoft.com/office/drawing/2014/main" id="{1A22941D-B58F-CCFE-773B-017017CF28FB}"/>
              </a:ext>
            </a:extLst>
          </p:cNvPr>
          <p:cNvSpPr/>
          <p:nvPr/>
        </p:nvSpPr>
        <p:spPr>
          <a:xfrm>
            <a:off x="9079650" y="1642780"/>
            <a:ext cx="365779" cy="3454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90;p7">
            <a:extLst>
              <a:ext uri="{FF2B5EF4-FFF2-40B4-BE49-F238E27FC236}">
                <a16:creationId xmlns:a16="http://schemas.microsoft.com/office/drawing/2014/main" id="{E31C28D3-39D0-C700-CD57-5BC3AACC955F}"/>
              </a:ext>
            </a:extLst>
          </p:cNvPr>
          <p:cNvSpPr txBox="1"/>
          <p:nvPr/>
        </p:nvSpPr>
        <p:spPr>
          <a:xfrm>
            <a:off x="9527077" y="1481310"/>
            <a:ext cx="183391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0" i="0" u="none" strike="noStrike" cap="none" dirty="0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Besoins communs</a:t>
            </a:r>
            <a:endParaRPr sz="1400" b="0" i="0" u="none" strike="noStrike" cap="none" dirty="0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Google Shape;391;p7">
            <a:extLst>
              <a:ext uri="{FF2B5EF4-FFF2-40B4-BE49-F238E27FC236}">
                <a16:creationId xmlns:a16="http://schemas.microsoft.com/office/drawing/2014/main" id="{F1CA1163-5A69-8201-AB93-17CC80D2ABBE}"/>
              </a:ext>
            </a:extLst>
          </p:cNvPr>
          <p:cNvSpPr/>
          <p:nvPr/>
        </p:nvSpPr>
        <p:spPr>
          <a:xfrm>
            <a:off x="9066774" y="4070453"/>
            <a:ext cx="365779" cy="3454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92;p7">
            <a:extLst>
              <a:ext uri="{FF2B5EF4-FFF2-40B4-BE49-F238E27FC236}">
                <a16:creationId xmlns:a16="http://schemas.microsoft.com/office/drawing/2014/main" id="{2FDD29CE-4FED-053F-D4DC-40A513C4BFA0}"/>
              </a:ext>
            </a:extLst>
          </p:cNvPr>
          <p:cNvSpPr txBox="1"/>
          <p:nvPr/>
        </p:nvSpPr>
        <p:spPr>
          <a:xfrm>
            <a:off x="9592047" y="3826003"/>
            <a:ext cx="243426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0" i="0" u="none" strike="noStrike" cap="none" dirty="0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Appel à manifestation d’int</a:t>
            </a:r>
            <a:r>
              <a:rPr lang="fr-FR" sz="1400" dirty="0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é</a:t>
            </a:r>
            <a:r>
              <a:rPr lang="fr-FR" sz="1400" b="0" i="0" u="none" strike="noStrike" cap="none" dirty="0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rêt et process de sélection</a:t>
            </a:r>
            <a:endParaRPr sz="1400" b="0" i="0" u="none" strike="noStrike" cap="none" dirty="0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" name="Google Shape;393;p7">
            <a:extLst>
              <a:ext uri="{FF2B5EF4-FFF2-40B4-BE49-F238E27FC236}">
                <a16:creationId xmlns:a16="http://schemas.microsoft.com/office/drawing/2014/main" id="{D7F748DA-9D55-0B9B-D219-55E50DA6069D}"/>
              </a:ext>
            </a:extLst>
          </p:cNvPr>
          <p:cNvSpPr/>
          <p:nvPr/>
        </p:nvSpPr>
        <p:spPr>
          <a:xfrm>
            <a:off x="9066774" y="5501668"/>
            <a:ext cx="365779" cy="3454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94;p7">
            <a:extLst>
              <a:ext uri="{FF2B5EF4-FFF2-40B4-BE49-F238E27FC236}">
                <a16:creationId xmlns:a16="http://schemas.microsoft.com/office/drawing/2014/main" id="{0EE8FC02-AFE9-57A5-2951-087D3C031B25}"/>
              </a:ext>
            </a:extLst>
          </p:cNvPr>
          <p:cNvSpPr txBox="1"/>
          <p:nvPr/>
        </p:nvSpPr>
        <p:spPr>
          <a:xfrm>
            <a:off x="9601200" y="5418124"/>
            <a:ext cx="199919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0" i="0" u="none" strike="noStrike" cap="none" dirty="0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Choix d’OpenClimat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395;p7">
            <a:extLst>
              <a:ext uri="{FF2B5EF4-FFF2-40B4-BE49-F238E27FC236}">
                <a16:creationId xmlns:a16="http://schemas.microsoft.com/office/drawing/2014/main" id="{6415A14C-E8A9-6D6C-9F0E-7CBD2A76C0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85713" y="4159513"/>
            <a:ext cx="143418" cy="14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96;p7">
            <a:extLst>
              <a:ext uri="{FF2B5EF4-FFF2-40B4-BE49-F238E27FC236}">
                <a16:creationId xmlns:a16="http://schemas.microsoft.com/office/drawing/2014/main" id="{F42E91AB-E512-3670-64FC-576CB1190A2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76477" y="5597336"/>
            <a:ext cx="151845" cy="17353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400;p7">
            <a:extLst>
              <a:ext uri="{FF2B5EF4-FFF2-40B4-BE49-F238E27FC236}">
                <a16:creationId xmlns:a16="http://schemas.microsoft.com/office/drawing/2014/main" id="{CE441AED-F3E8-D31B-627E-F115DC60C62D}"/>
              </a:ext>
            </a:extLst>
          </p:cNvPr>
          <p:cNvSpPr txBox="1"/>
          <p:nvPr/>
        </p:nvSpPr>
        <p:spPr>
          <a:xfrm>
            <a:off x="929721" y="1571837"/>
            <a:ext cx="8160447" cy="5339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1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Objectif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 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Identifier une plateforme commune de collecte de données CO2 fiables, et facilitant le partage par les fournisseurs.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Y réunir un maximum d’enseignes et de fournisseurs, en France et à l’international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fr-FR" sz="1800" b="1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fr-FR" sz="18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</a:br>
            <a:r>
              <a:rPr lang="fr-FR" sz="1800" b="1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Process de sélection</a:t>
            </a:r>
            <a:endParaRPr sz="1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  <a:p>
            <a:pPr marL="742950" lvl="1" indent="-285750">
              <a:spcBef>
                <a:spcPts val="600"/>
              </a:spcBef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B0604020202020204" charset="0"/>
              </a:rPr>
              <a:t>Initié par FCD et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" panose="020B0604020202020204" charset="0"/>
              </a:rPr>
              <a:t>Perifem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ea typeface="Inter" panose="020B0604020202020204" charset="0"/>
              </a:rPr>
              <a:t> pour répondre aux besoins des enseignes </a:t>
            </a:r>
            <a:endParaRPr lang="fr-FR" sz="18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AMI lancé en décembre 2024</a:t>
            </a:r>
            <a:endParaRPr sz="1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17 répondants analysés avec le cabinet </a:t>
            </a:r>
            <a:r>
              <a:rPr lang="fr-FR" sz="18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Quantis</a:t>
            </a:r>
            <a:endParaRPr lang="fr-FR" sz="18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Inter Light"/>
              <a:cs typeface="Inter Light"/>
              <a:sym typeface="Inter Light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Choix de la plateforme OpenClimat, plateforme indépendante déjà opérationnelle et adaptée pour tout type de fournisseurs (alimentaires et spécialisés, de toutes tailles)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fr-FR" sz="18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</a:br>
            <a:r>
              <a:rPr lang="fr-FR" sz="1800" b="1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ea typeface="Inter Light"/>
                <a:cs typeface="Inter Light"/>
                <a:sym typeface="Inter Light"/>
              </a:rPr>
              <a:t>Définition d’une offre L.E.S.S. pour les enseignes rejoignant l’initiative</a:t>
            </a:r>
            <a:endParaRPr sz="1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24" name="Google Shape;401;p7">
            <a:extLst>
              <a:ext uri="{FF2B5EF4-FFF2-40B4-BE49-F238E27FC236}">
                <a16:creationId xmlns:a16="http://schemas.microsoft.com/office/drawing/2014/main" id="{23CDD2B8-E7BD-E03D-2549-089A2B26846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8625" y="2121199"/>
            <a:ext cx="2263625" cy="153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354;p5">
            <a:extLst>
              <a:ext uri="{FF2B5EF4-FFF2-40B4-BE49-F238E27FC236}">
                <a16:creationId xmlns:a16="http://schemas.microsoft.com/office/drawing/2014/main" id="{A2FB4512-610D-A193-B686-0ED683BB6A56}"/>
              </a:ext>
            </a:extLst>
          </p:cNvPr>
          <p:cNvSpPr/>
          <p:nvPr/>
        </p:nvSpPr>
        <p:spPr>
          <a:xfrm>
            <a:off x="1009885" y="1904802"/>
            <a:ext cx="1736686" cy="83437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354;p5">
            <a:extLst>
              <a:ext uri="{FF2B5EF4-FFF2-40B4-BE49-F238E27FC236}">
                <a16:creationId xmlns:a16="http://schemas.microsoft.com/office/drawing/2014/main" id="{3DD6E317-C980-EDD1-13F6-37073741A570}"/>
              </a:ext>
            </a:extLst>
          </p:cNvPr>
          <p:cNvSpPr/>
          <p:nvPr/>
        </p:nvSpPr>
        <p:spPr>
          <a:xfrm>
            <a:off x="592787" y="916633"/>
            <a:ext cx="1873322" cy="151146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520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21;g383cf0199e2_0_342" title="Infog.png">
            <a:extLst>
              <a:ext uri="{FF2B5EF4-FFF2-40B4-BE49-F238E27FC236}">
                <a16:creationId xmlns:a16="http://schemas.microsoft.com/office/drawing/2014/main" id="{0635FAA6-011B-68A3-BA40-C03FD0DAA6C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87506"/>
            <a:ext cx="12178651" cy="59705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5;g383cf0199e2_0_342">
            <a:extLst>
              <a:ext uri="{FF2B5EF4-FFF2-40B4-BE49-F238E27FC236}">
                <a16:creationId xmlns:a16="http://schemas.microsoft.com/office/drawing/2014/main" id="{C3CD0E24-FBAE-6236-3836-E8D15AE7D5FE}"/>
              </a:ext>
            </a:extLst>
          </p:cNvPr>
          <p:cNvSpPr txBox="1"/>
          <p:nvPr/>
        </p:nvSpPr>
        <p:spPr>
          <a:xfrm>
            <a:off x="965903" y="1744091"/>
            <a:ext cx="24015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lt1"/>
                </a:solidFill>
                <a:ea typeface="Inter"/>
                <a:cs typeface="Inter"/>
                <a:sym typeface="Inter"/>
              </a:rPr>
              <a:t>Industriels</a:t>
            </a:r>
            <a:endParaRPr dirty="0">
              <a:solidFill>
                <a:schemeClr val="lt1"/>
              </a:solidFill>
              <a:ea typeface="Inter"/>
              <a:cs typeface="Inter"/>
              <a:sym typeface="Inter"/>
            </a:endParaRPr>
          </a:p>
        </p:txBody>
      </p:sp>
      <p:sp>
        <p:nvSpPr>
          <p:cNvPr id="7" name="Google Shape;129;g383cf0199e2_0_342">
            <a:extLst>
              <a:ext uri="{FF2B5EF4-FFF2-40B4-BE49-F238E27FC236}">
                <a16:creationId xmlns:a16="http://schemas.microsoft.com/office/drawing/2014/main" id="{A74488EE-2FAD-8BEE-94D8-EECDDDDEADDB}"/>
              </a:ext>
            </a:extLst>
          </p:cNvPr>
          <p:cNvSpPr txBox="1"/>
          <p:nvPr/>
        </p:nvSpPr>
        <p:spPr>
          <a:xfrm>
            <a:off x="4794750" y="4252725"/>
            <a:ext cx="2575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300" dirty="0">
                <a:solidFill>
                  <a:schemeClr val="dk1"/>
                </a:solidFill>
                <a:ea typeface="Inter"/>
                <a:cs typeface="Inter"/>
                <a:sym typeface="Inter"/>
              </a:rPr>
              <a:t>Harmonisé et centralisé</a:t>
            </a:r>
            <a:endParaRPr sz="1200" dirty="0"/>
          </a:p>
        </p:txBody>
      </p:sp>
      <p:sp>
        <p:nvSpPr>
          <p:cNvPr id="8" name="Google Shape;130;g383cf0199e2_0_342">
            <a:extLst>
              <a:ext uri="{FF2B5EF4-FFF2-40B4-BE49-F238E27FC236}">
                <a16:creationId xmlns:a16="http://schemas.microsoft.com/office/drawing/2014/main" id="{BA9D64F0-5D2E-590F-520F-77F1225529F9}"/>
              </a:ext>
            </a:extLst>
          </p:cNvPr>
          <p:cNvSpPr txBox="1"/>
          <p:nvPr/>
        </p:nvSpPr>
        <p:spPr>
          <a:xfrm>
            <a:off x="4835000" y="5178400"/>
            <a:ext cx="2575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300" dirty="0">
                <a:solidFill>
                  <a:schemeClr val="dk1"/>
                </a:solidFill>
                <a:ea typeface="Inter"/>
                <a:cs typeface="Inter"/>
                <a:sym typeface="Inter"/>
              </a:rPr>
              <a:t>Vérifié</a:t>
            </a:r>
            <a:endParaRPr sz="1200" dirty="0"/>
          </a:p>
        </p:txBody>
      </p:sp>
      <p:sp>
        <p:nvSpPr>
          <p:cNvPr id="9" name="Google Shape;131;g383cf0199e2_0_342">
            <a:extLst>
              <a:ext uri="{FF2B5EF4-FFF2-40B4-BE49-F238E27FC236}">
                <a16:creationId xmlns:a16="http://schemas.microsoft.com/office/drawing/2014/main" id="{B841C45A-2925-694A-FF4D-457A0706D241}"/>
              </a:ext>
            </a:extLst>
          </p:cNvPr>
          <p:cNvSpPr txBox="1"/>
          <p:nvPr/>
        </p:nvSpPr>
        <p:spPr>
          <a:xfrm>
            <a:off x="4418025" y="6104075"/>
            <a:ext cx="3429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300" dirty="0">
                <a:solidFill>
                  <a:schemeClr val="dk1"/>
                </a:solidFill>
                <a:ea typeface="Inter"/>
                <a:cs typeface="Inter"/>
                <a:sym typeface="Inter"/>
              </a:rPr>
              <a:t>Pour la collaboration</a:t>
            </a:r>
            <a:endParaRPr sz="1200" dirty="0"/>
          </a:p>
        </p:txBody>
      </p:sp>
      <p:sp>
        <p:nvSpPr>
          <p:cNvPr id="11" name="Google Shape;127;g383cf0199e2_0_342">
            <a:extLst>
              <a:ext uri="{FF2B5EF4-FFF2-40B4-BE49-F238E27FC236}">
                <a16:creationId xmlns:a16="http://schemas.microsoft.com/office/drawing/2014/main" id="{561686DE-EA2D-D49F-A9A1-FE1BAC3B9FAC}"/>
              </a:ext>
            </a:extLst>
          </p:cNvPr>
          <p:cNvSpPr txBox="1"/>
          <p:nvPr/>
        </p:nvSpPr>
        <p:spPr>
          <a:xfrm>
            <a:off x="680100" y="2336675"/>
            <a:ext cx="3256280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Clr>
                <a:srgbClr val="000000"/>
              </a:buClr>
              <a:buSzPts val="1400"/>
            </a:pPr>
            <a:r>
              <a:rPr lang="fr-FR" sz="1600" dirty="0">
                <a:solidFill>
                  <a:schemeClr val="dk1"/>
                </a:solidFill>
                <a:ea typeface="Inter Light"/>
                <a:cs typeface="Inter Light"/>
                <a:sym typeface="Inter Light"/>
              </a:rPr>
              <a:t>Un endroit unique de partage d’informations avec les distributeurs, d’accès aux ressources et d’accompagnement. </a:t>
            </a:r>
          </a:p>
        </p:txBody>
      </p:sp>
      <p:sp>
        <p:nvSpPr>
          <p:cNvPr id="12" name="Google Shape;128;g383cf0199e2_0_342">
            <a:extLst>
              <a:ext uri="{FF2B5EF4-FFF2-40B4-BE49-F238E27FC236}">
                <a16:creationId xmlns:a16="http://schemas.microsoft.com/office/drawing/2014/main" id="{C13BCB76-63A0-D2C7-32C6-46AC351581EF}"/>
              </a:ext>
            </a:extLst>
          </p:cNvPr>
          <p:cNvSpPr txBox="1"/>
          <p:nvPr/>
        </p:nvSpPr>
        <p:spPr>
          <a:xfrm>
            <a:off x="8461074" y="2390350"/>
            <a:ext cx="3256279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Clr>
                <a:srgbClr val="000000"/>
              </a:buClr>
              <a:buSzPts val="1400"/>
            </a:pPr>
            <a:r>
              <a:rPr lang="fr-FR" sz="1600" dirty="0">
                <a:solidFill>
                  <a:srgbClr val="010956"/>
                </a:solidFill>
                <a:ea typeface="Inter Light"/>
                <a:cs typeface="Inter Light"/>
                <a:sym typeface="Inter Light"/>
              </a:rPr>
              <a:t>Un endroit central pour suivre et collaborer avec leurs fournisseurs.</a:t>
            </a:r>
            <a:endParaRPr lang="fr-FR" sz="1600" dirty="0">
              <a:solidFill>
                <a:schemeClr val="dk1"/>
              </a:solidFill>
              <a:ea typeface="Inter Light"/>
              <a:cs typeface="Inter Light"/>
              <a:sym typeface="Inter Light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B59B1F-66D7-2D3E-F4AC-E35897745017}"/>
              </a:ext>
            </a:extLst>
          </p:cNvPr>
          <p:cNvSpPr txBox="1"/>
          <p:nvPr/>
        </p:nvSpPr>
        <p:spPr>
          <a:xfrm>
            <a:off x="1877541" y="5970494"/>
            <a:ext cx="578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B6E26ED-6F77-284F-0E11-1DFAFBC1CF17}"/>
              </a:ext>
            </a:extLst>
          </p:cNvPr>
          <p:cNvSpPr txBox="1"/>
          <p:nvPr/>
        </p:nvSpPr>
        <p:spPr>
          <a:xfrm>
            <a:off x="9809285" y="5970494"/>
            <a:ext cx="578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</a:t>
            </a:r>
          </a:p>
        </p:txBody>
      </p:sp>
      <p:pic>
        <p:nvPicPr>
          <p:cNvPr id="15" name="Google Shape;333;g380e5beae62_0_263">
            <a:extLst>
              <a:ext uri="{FF2B5EF4-FFF2-40B4-BE49-F238E27FC236}">
                <a16:creationId xmlns:a16="http://schemas.microsoft.com/office/drawing/2014/main" id="{2D15B3D8-5BE3-5638-719C-9E20A9C8B8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97736" y="0"/>
            <a:ext cx="1169828" cy="1684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7506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8115223932_0_323"/>
          <p:cNvSpPr/>
          <p:nvPr/>
        </p:nvSpPr>
        <p:spPr>
          <a:xfrm>
            <a:off x="9481112" y="5277023"/>
            <a:ext cx="2053500" cy="105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100</a:t>
            </a:r>
            <a:r>
              <a:rPr lang="fr-FR" sz="22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+</a:t>
            </a:r>
            <a:r>
              <a:rPr lang="fr-FR" sz="1600" b="1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 MT CO2</a:t>
            </a:r>
            <a:r>
              <a:rPr lang="fr-FR" sz="1300" b="1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e</a:t>
            </a:r>
            <a:r>
              <a:rPr lang="fr-FR" sz="1200" b="1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 </a:t>
            </a:r>
            <a:r>
              <a:rPr lang="fr-FR" sz="10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d’</a:t>
            </a:r>
            <a:r>
              <a:rPr lang="fr-FR" sz="1000" dirty="0" err="1">
                <a:solidFill>
                  <a:srgbClr val="098FCA"/>
                </a:solidFill>
                <a:ea typeface="Inter"/>
                <a:cs typeface="Inter"/>
                <a:sym typeface="Inter"/>
              </a:rPr>
              <a:t>emissions</a:t>
            </a:r>
            <a:r>
              <a:rPr lang="fr-FR" sz="10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 </a:t>
            </a:r>
            <a:r>
              <a:rPr lang="fr-FR" sz="1000" dirty="0" err="1">
                <a:solidFill>
                  <a:srgbClr val="098FCA"/>
                </a:solidFill>
                <a:ea typeface="Inter"/>
                <a:cs typeface="Inter"/>
                <a:sym typeface="Inter"/>
              </a:rPr>
              <a:t>founisseurs</a:t>
            </a:r>
            <a:r>
              <a:rPr lang="fr-FR" sz="10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 à décarboner</a:t>
            </a:r>
            <a:endParaRPr sz="600" dirty="0">
              <a:solidFill>
                <a:srgbClr val="098FCA"/>
              </a:solidFill>
              <a:ea typeface="Inter"/>
              <a:cs typeface="Inter"/>
              <a:sym typeface="Inter"/>
            </a:endParaRPr>
          </a:p>
        </p:txBody>
      </p:sp>
      <p:pic>
        <p:nvPicPr>
          <p:cNvPr id="397" name="Google Shape;397;g38115223932_0_323"/>
          <p:cNvPicPr preferRelativeResize="0"/>
          <p:nvPr/>
        </p:nvPicPr>
        <p:blipFill rotWithShape="1">
          <a:blip r:embed="rId3">
            <a:alphaModFix/>
          </a:blip>
          <a:srcRect b="14500"/>
          <a:stretch/>
        </p:blipFill>
        <p:spPr>
          <a:xfrm>
            <a:off x="3845678" y="1687692"/>
            <a:ext cx="5311124" cy="454091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g38115223932_0_323"/>
          <p:cNvSpPr/>
          <p:nvPr/>
        </p:nvSpPr>
        <p:spPr>
          <a:xfrm>
            <a:off x="9481112" y="4027130"/>
            <a:ext cx="2053500" cy="105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6</a:t>
            </a:r>
            <a:r>
              <a:rPr lang="fr-FR" sz="12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 </a:t>
            </a:r>
            <a:r>
              <a:rPr lang="fr-FR" sz="1200" b="1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secteurs</a:t>
            </a:r>
            <a:br>
              <a:rPr lang="fr-FR" sz="1200" dirty="0">
                <a:solidFill>
                  <a:srgbClr val="098FCA"/>
                </a:solidFill>
                <a:ea typeface="Inter"/>
                <a:cs typeface="Inter"/>
                <a:sym typeface="Inter"/>
              </a:rPr>
            </a:br>
            <a:r>
              <a:rPr lang="fr-FR" sz="8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(Food, CPG, Cosmetics, Tech, </a:t>
            </a:r>
            <a:r>
              <a:rPr lang="fr-FR" sz="800" dirty="0" err="1">
                <a:solidFill>
                  <a:srgbClr val="098FCA"/>
                </a:solidFill>
                <a:ea typeface="Inter"/>
                <a:cs typeface="Inter"/>
                <a:sym typeface="Inter"/>
              </a:rPr>
              <a:t>Appliances</a:t>
            </a:r>
            <a:r>
              <a:rPr lang="fr-FR" sz="8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, DIY)</a:t>
            </a:r>
            <a:endParaRPr sz="800" dirty="0">
              <a:solidFill>
                <a:srgbClr val="098FCA"/>
              </a:solidFill>
              <a:ea typeface="Inter"/>
              <a:cs typeface="Inter"/>
              <a:sym typeface="Inter"/>
            </a:endParaRPr>
          </a:p>
        </p:txBody>
      </p:sp>
      <p:sp>
        <p:nvSpPr>
          <p:cNvPr id="399" name="Google Shape;399;g38115223932_0_323"/>
          <p:cNvSpPr/>
          <p:nvPr/>
        </p:nvSpPr>
        <p:spPr>
          <a:xfrm>
            <a:off x="3425087" y="1535225"/>
            <a:ext cx="5731800" cy="4797300"/>
          </a:xfrm>
          <a:prstGeom prst="rect">
            <a:avLst/>
          </a:prstGeom>
          <a:solidFill>
            <a:srgbClr val="FFFFFF">
              <a:alpha val="95000"/>
            </a:srgbClr>
          </a:soli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9D0889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g38115223932_0_3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2639" y="2459818"/>
            <a:ext cx="1332125" cy="1680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g38115223932_0_323" descr="L'enseigne Casino s'engage pour le recyclage | Corepil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2828" y="3798760"/>
            <a:ext cx="881712" cy="587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g38115223932_0_3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88420" y="3038047"/>
            <a:ext cx="1327670" cy="32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38115223932_0_323" descr="Devenez Mousquetaires - ⚔ DEVENIR MOUSQUETAIRE ⚔ Le Groupement les  Mousquetaires est présent dans : ✓ l'alimentaire (Intermarché et Netto) ✓  l'équipement de la maison (Bricomarché, Brico Cash et Bricorama) ✓  l'entretien"/>
          <p:cNvPicPr preferRelativeResize="0"/>
          <p:nvPr/>
        </p:nvPicPr>
        <p:blipFill rotWithShape="1">
          <a:blip r:embed="rId7">
            <a:alphaModFix/>
          </a:blip>
          <a:srcRect t="51248"/>
          <a:stretch/>
        </p:blipFill>
        <p:spPr>
          <a:xfrm>
            <a:off x="5216090" y="4898895"/>
            <a:ext cx="2630808" cy="69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g38115223932_0_323" descr="Logo Auchan Retail - Auchan Retail | Auchan Retail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4225" y="3038046"/>
            <a:ext cx="1557681" cy="26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38115223932_0_3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70384" y="3896349"/>
            <a:ext cx="784950" cy="3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38115223932_0_32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87100" y="3926684"/>
            <a:ext cx="1056190" cy="33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g38115223932_0_323" descr="L'histoire de la coopérative U : Super U, Système U ..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49210" y="3916882"/>
            <a:ext cx="1332105" cy="351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g38115223932_0_323" descr="Lidl France (@lidlfrance) / X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964303" y="4846155"/>
            <a:ext cx="788333" cy="78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g38115223932_0_323" descr="Groupement Mousquetaires — Wikipédia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834459" y="4906963"/>
            <a:ext cx="1144656" cy="691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g38115223932_0_32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19326" y="3036074"/>
            <a:ext cx="1493169" cy="2711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1" name="Google Shape;411;g38115223932_0_323"/>
          <p:cNvCxnSpPr/>
          <p:nvPr/>
        </p:nvCxnSpPr>
        <p:spPr>
          <a:xfrm>
            <a:off x="3655822" y="2489735"/>
            <a:ext cx="5311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12" name="Google Shape;412;g38115223932_0_32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31734" y="4906709"/>
            <a:ext cx="932595" cy="52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38115223932_0_32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866645" y="4955945"/>
            <a:ext cx="990278" cy="42163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g38115223932_0_323"/>
          <p:cNvSpPr/>
          <p:nvPr/>
        </p:nvSpPr>
        <p:spPr>
          <a:xfrm>
            <a:off x="9481112" y="2777225"/>
            <a:ext cx="2053500" cy="105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10</a:t>
            </a:r>
            <a:r>
              <a:rPr lang="fr-FR" sz="22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+</a:t>
            </a:r>
            <a:r>
              <a:rPr lang="fr-FR" sz="1200" b="1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 pays</a:t>
            </a:r>
            <a:endParaRPr sz="1200" b="1" dirty="0">
              <a:solidFill>
                <a:srgbClr val="098FCA"/>
              </a:solidFill>
              <a:ea typeface="Inter"/>
              <a:cs typeface="Inter"/>
              <a:sym typeface="Inter"/>
            </a:endParaRPr>
          </a:p>
        </p:txBody>
      </p:sp>
      <p:sp>
        <p:nvSpPr>
          <p:cNvPr id="415" name="Google Shape;415;g38115223932_0_323"/>
          <p:cNvSpPr/>
          <p:nvPr/>
        </p:nvSpPr>
        <p:spPr>
          <a:xfrm>
            <a:off x="9481112" y="1527345"/>
            <a:ext cx="2053500" cy="105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94%</a:t>
            </a:r>
            <a:r>
              <a:rPr lang="fr-FR" sz="12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 </a:t>
            </a:r>
            <a:r>
              <a:rPr lang="fr-FR" sz="1200" b="1" dirty="0" err="1">
                <a:solidFill>
                  <a:srgbClr val="098FCA"/>
                </a:solidFill>
                <a:ea typeface="Inter"/>
                <a:cs typeface="Inter"/>
                <a:sym typeface="Inter"/>
              </a:rPr>
              <a:t>pdm</a:t>
            </a:r>
            <a:br>
              <a:rPr lang="fr-FR" sz="1200" dirty="0">
                <a:solidFill>
                  <a:srgbClr val="098FCA"/>
                </a:solidFill>
                <a:ea typeface="Inter"/>
                <a:cs typeface="Inter"/>
                <a:sym typeface="Inter"/>
              </a:rPr>
            </a:br>
            <a:r>
              <a:rPr lang="fr-FR" sz="1200" dirty="0">
                <a:solidFill>
                  <a:srgbClr val="098FCA"/>
                </a:solidFill>
                <a:ea typeface="Inter"/>
                <a:cs typeface="Inter"/>
                <a:sym typeface="Inter"/>
              </a:rPr>
              <a:t>Grande distribution alimentaire FR</a:t>
            </a:r>
            <a:endParaRPr sz="800" dirty="0">
              <a:solidFill>
                <a:srgbClr val="098FCA"/>
              </a:solidFill>
              <a:ea typeface="Inter"/>
              <a:cs typeface="Inter"/>
              <a:sym typeface="Inter"/>
            </a:endParaRPr>
          </a:p>
        </p:txBody>
      </p:sp>
      <p:sp>
        <p:nvSpPr>
          <p:cNvPr id="416" name="Google Shape;416;g38115223932_0_323"/>
          <p:cNvSpPr/>
          <p:nvPr/>
        </p:nvSpPr>
        <p:spPr>
          <a:xfrm>
            <a:off x="9734824" y="1156217"/>
            <a:ext cx="1666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r>
              <a:rPr lang="fr-FR" dirty="0">
                <a:solidFill>
                  <a:schemeClr val="dk1"/>
                </a:solidFill>
                <a:ea typeface="Inter Light"/>
                <a:cs typeface="Inter Light"/>
                <a:sym typeface="Inter Light"/>
              </a:rPr>
              <a:t>Déjà:</a:t>
            </a:r>
            <a:endParaRPr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g38115223932_0_323"/>
          <p:cNvSpPr txBox="1">
            <a:spLocks noGrp="1"/>
          </p:cNvSpPr>
          <p:nvPr>
            <p:ph type="title"/>
          </p:nvPr>
        </p:nvSpPr>
        <p:spPr>
          <a:xfrm>
            <a:off x="596900" y="381000"/>
            <a:ext cx="10972800" cy="948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L.E.S.S. aujourd’hui : une initiative de distributeurs qui a vocation à grandir pour centraliser les échanges de données avec leurs fournisseurs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8" name="Google Shape;418;g38115223932_0_323"/>
          <p:cNvSpPr txBox="1">
            <a:spLocks noGrp="1"/>
          </p:cNvSpPr>
          <p:nvPr>
            <p:ph type="sldNum" idx="12"/>
          </p:nvPr>
        </p:nvSpPr>
        <p:spPr>
          <a:xfrm>
            <a:off x="88265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  <p:sp>
        <p:nvSpPr>
          <p:cNvPr id="420" name="Google Shape;420;g38115223932_0_323"/>
          <p:cNvSpPr/>
          <p:nvPr/>
        </p:nvSpPr>
        <p:spPr>
          <a:xfrm>
            <a:off x="3445525" y="1883885"/>
            <a:ext cx="57318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ter"/>
              <a:buNone/>
            </a:pPr>
            <a:r>
              <a:rPr lang="fr-FR" sz="2000" dirty="0">
                <a:solidFill>
                  <a:schemeClr val="dk1"/>
                </a:solidFill>
                <a:ea typeface="Inter Light"/>
                <a:cs typeface="Inter Light"/>
                <a:sym typeface="Inter Light"/>
              </a:rPr>
              <a:t>Membres fondateurs de l’initiative LESS</a:t>
            </a:r>
            <a:endParaRPr sz="20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2" name="Google Shape;333;g380e5beae62_0_263">
            <a:extLst>
              <a:ext uri="{FF2B5EF4-FFF2-40B4-BE49-F238E27FC236}">
                <a16:creationId xmlns:a16="http://schemas.microsoft.com/office/drawing/2014/main" id="{D22BF7DE-061F-AD02-ABEA-6D63EF006EB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54;p5">
            <a:extLst>
              <a:ext uri="{FF2B5EF4-FFF2-40B4-BE49-F238E27FC236}">
                <a16:creationId xmlns:a16="http://schemas.microsoft.com/office/drawing/2014/main" id="{EC1BBA16-210E-7471-54F7-4F9B8144B0A9}"/>
              </a:ext>
            </a:extLst>
          </p:cNvPr>
          <p:cNvSpPr/>
          <p:nvPr/>
        </p:nvSpPr>
        <p:spPr>
          <a:xfrm>
            <a:off x="645643" y="805674"/>
            <a:ext cx="2651739" cy="122579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E6F17-3C3E-D9C2-EB62-155EA396D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32D4D-B65C-9ADD-07AC-1766F925A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66D4-C763-4E12-A000-845A8F1580E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6349AC-5819-80C8-B0FA-38B43BB9D224}"/>
              </a:ext>
            </a:extLst>
          </p:cNvPr>
          <p:cNvSpPr txBox="1">
            <a:spLocks/>
          </p:cNvSpPr>
          <p:nvPr/>
        </p:nvSpPr>
        <p:spPr>
          <a:xfrm>
            <a:off x="380510" y="2950028"/>
            <a:ext cx="11060375" cy="22085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i="0" kern="1200">
                <a:solidFill>
                  <a:schemeClr val="accent2"/>
                </a:solidFill>
                <a:latin typeface="MoskauGrotesk-Light" panose="02000000000000000000" pitchFamily="50" charset="0"/>
                <a:ea typeface="+mj-ea"/>
                <a:cs typeface="Poppins" panose="00000500000000000000" pitchFamily="2" charset="0"/>
              </a:defRPr>
            </a:lvl1pPr>
          </a:lstStyle>
          <a:p>
            <a:pPr marL="914400" lvl="1" indent="-457200">
              <a:buFont typeface="Arial" panose="020B0604020202020204" pitchFamily="34" charset="0"/>
              <a:buChar char="•"/>
              <a:defRPr/>
            </a:pPr>
            <a:endParaRPr lang="fr-FR" dirty="0">
              <a:latin typeface="☞MOSKAUGROTESK-LIGHT" panose="02000000000000000000" pitchFamily="2" charset="77"/>
              <a:cs typeface="Poppins" pitchFamily="2" charset="77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endParaRPr lang="fr-FR" sz="1400" dirty="0">
              <a:latin typeface="☞MOSKAUGROTESK-LIGHT" panose="02000000000000000000" pitchFamily="2" charset="77"/>
              <a:cs typeface="Poppins" pitchFamily="2" charset="77"/>
            </a:endParaRPr>
          </a:p>
        </p:txBody>
      </p:sp>
      <p:pic>
        <p:nvPicPr>
          <p:cNvPr id="3" name="Google Shape;333;g380e5beae62_0_263">
            <a:extLst>
              <a:ext uri="{FF2B5EF4-FFF2-40B4-BE49-F238E27FC236}">
                <a16:creationId xmlns:a16="http://schemas.microsoft.com/office/drawing/2014/main" id="{5971CCDC-2F91-0BC7-B3FF-D4687ACBD5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D2327AB-BEF9-C71E-B83C-FFE5B156A00A}"/>
              </a:ext>
            </a:extLst>
          </p:cNvPr>
          <p:cNvSpPr txBox="1"/>
          <p:nvPr/>
        </p:nvSpPr>
        <p:spPr>
          <a:xfrm>
            <a:off x="295143" y="1930664"/>
            <a:ext cx="116017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premier </a:t>
            </a:r>
            <a:r>
              <a:rPr lang="fr-FR" sz="2600" dirty="0">
                <a:solidFill>
                  <a:srgbClr val="7431AB"/>
                </a:solidFill>
              </a:rPr>
              <a:t>communiqué de presse </a:t>
            </a:r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diffusé en juillet par les enseignes, la FCD et </a:t>
            </a:r>
            <a:r>
              <a:rPr lang="fr-FR" sz="2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Perifem</a:t>
            </a:r>
            <a:endParaRPr lang="fr-FR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</a:t>
            </a:r>
            <a:r>
              <a:rPr lang="fr-FR" sz="2600" dirty="0">
                <a:solidFill>
                  <a:srgbClr val="7431AB"/>
                </a:solidFill>
              </a:rPr>
              <a:t>événement de lancement </a:t>
            </a:r>
            <a:r>
              <a:rPr lang="fr-FR" sz="2600" dirty="0"/>
              <a:t>le 12 novembre, en présence des enseignes, des fournisseurs et de la presse</a:t>
            </a:r>
          </a:p>
          <a:p>
            <a:endParaRPr lang="fr-FR" sz="2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</a:t>
            </a:r>
            <a:r>
              <a:rPr lang="fr-FR" sz="2600" dirty="0"/>
              <a:t> </a:t>
            </a:r>
            <a:r>
              <a:rPr lang="fr-FR" sz="2600" dirty="0">
                <a:solidFill>
                  <a:srgbClr val="7431AB"/>
                </a:solidFill>
              </a:rPr>
              <a:t>démarche conforme au droit de la concurrence </a:t>
            </a:r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publication des </a:t>
            </a:r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orientations informelles de l’Autorité de la concurrence </a:t>
            </a:r>
            <a:r>
              <a:rPr lang="fr-FR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30 octobre en réponse à la sollicitation de la FCD et de </a:t>
            </a:r>
            <a:r>
              <a:rPr lang="fr-FR" sz="2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Perifem</a:t>
            </a:r>
            <a:endParaRPr lang="fr-FR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2" name="Google Shape;417;g38115223932_0_323">
            <a:extLst>
              <a:ext uri="{FF2B5EF4-FFF2-40B4-BE49-F238E27FC236}">
                <a16:creationId xmlns:a16="http://schemas.microsoft.com/office/drawing/2014/main" id="{7D91ED57-033A-8F5E-CB08-36E9116984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0510" y="316087"/>
            <a:ext cx="10972800" cy="948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étapes clés </a:t>
            </a:r>
            <a:endParaRPr sz="3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Google Shape;354;p5">
            <a:extLst>
              <a:ext uri="{FF2B5EF4-FFF2-40B4-BE49-F238E27FC236}">
                <a16:creationId xmlns:a16="http://schemas.microsoft.com/office/drawing/2014/main" id="{C8ACE4D7-AFBE-51FC-37AE-722C24E295FC}"/>
              </a:ext>
            </a:extLst>
          </p:cNvPr>
          <p:cNvSpPr/>
          <p:nvPr/>
        </p:nvSpPr>
        <p:spPr>
          <a:xfrm>
            <a:off x="523514" y="1041325"/>
            <a:ext cx="2981686" cy="120343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3747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4B803-2BC1-B358-0EEA-620C1D6F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468C-70B3-B293-58DF-1631A97C0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661" y="381000"/>
            <a:ext cx="10972800" cy="9482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Principes clés</a:t>
            </a:r>
            <a:endParaRPr lang="fr-FR" sz="3400" b="1" dirty="0">
              <a:solidFill>
                <a:schemeClr val="tx1">
                  <a:lumMod val="75000"/>
                  <a:lumOff val="25000"/>
                </a:schemeClr>
              </a:solidFill>
              <a:latin typeface="☞MOSKAUGROTESK-LIGHT" panose="02000000000000000000" pitchFamily="2" charset="77"/>
              <a:cs typeface="Poppins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DAE25-731C-D968-8B49-85237CE73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66D4-C763-4E12-A000-845A8F1580E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8189111-5999-9823-C70D-E43516E60828}"/>
              </a:ext>
            </a:extLst>
          </p:cNvPr>
          <p:cNvSpPr txBox="1">
            <a:spLocks/>
          </p:cNvSpPr>
          <p:nvPr/>
        </p:nvSpPr>
        <p:spPr>
          <a:xfrm>
            <a:off x="549166" y="1141637"/>
            <a:ext cx="11433058" cy="5805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i="0" kern="1200">
                <a:solidFill>
                  <a:schemeClr val="accent2"/>
                </a:solidFill>
                <a:latin typeface="MoskauGrotesk-Light" panose="02000000000000000000" pitchFamily="50" charset="0"/>
                <a:ea typeface="+mj-ea"/>
                <a:cs typeface="Poppins" panose="00000500000000000000" pitchFamily="2" charset="0"/>
              </a:defRPr>
            </a:lvl1pPr>
          </a:lstStyle>
          <a:p>
            <a:pPr>
              <a:defRPr/>
            </a:pPr>
            <a:r>
              <a:rPr lang="fr-FR" dirty="0">
                <a:solidFill>
                  <a:srgbClr val="7431AB"/>
                </a:solidFill>
                <a:cs typeface="Poppins" pitchFamily="2" charset="77"/>
              </a:rPr>
              <a:t>Objectifs : 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fr-FR" sz="2200" dirty="0">
                <a:cs typeface="Poppins" pitchFamily="2" charset="77"/>
              </a:rPr>
              <a:t>Valoriser et suivre les progrès 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fr-FR" sz="2200" dirty="0">
                <a:cs typeface="Poppins" pitchFamily="2" charset="77"/>
              </a:rPr>
              <a:t>Collaborer pour accélérer la décarbonation</a:t>
            </a:r>
          </a:p>
          <a:p>
            <a:pPr>
              <a:defRPr/>
            </a:pPr>
            <a:endParaRPr lang="fr-FR" dirty="0">
              <a:solidFill>
                <a:srgbClr val="7431AB"/>
              </a:solidFill>
              <a:latin typeface="+mn-lt"/>
            </a:endParaRPr>
          </a:p>
          <a:p>
            <a:pPr>
              <a:defRPr/>
            </a:pPr>
            <a:r>
              <a:rPr lang="fr-FR" dirty="0">
                <a:solidFill>
                  <a:srgbClr val="7431AB"/>
                </a:solidFill>
                <a:latin typeface="+mn-lt"/>
              </a:rPr>
              <a:t>Plateforme :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fr-F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Centralisée, harmonisée et collaborative </a:t>
            </a:r>
            <a:r>
              <a:rPr lang="fr-FR" sz="2200" dirty="0">
                <a:solidFill>
                  <a:schemeClr val="tx1"/>
                </a:solidFill>
                <a:latin typeface="+mn-lt"/>
              </a:rPr>
              <a:t>&gt; Valeur partagée entre industriels et distributeurs et modèle co-financé</a:t>
            </a:r>
            <a:endParaRPr lang="fr-FR" sz="2200" dirty="0">
              <a:solidFill>
                <a:schemeClr val="tx1"/>
              </a:solidFill>
              <a:latin typeface="+mn-lt"/>
              <a:cs typeface="Poppins" pitchFamily="2" charset="77"/>
            </a:endParaRP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fr-FR" sz="2200" dirty="0">
                <a:solidFill>
                  <a:schemeClr val="tx1"/>
                </a:solidFill>
                <a:latin typeface="+mn-lt"/>
              </a:rPr>
              <a:t>Adaptée à toutes les tailles et secteurs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fr-FR" sz="2200" dirty="0">
                <a:solidFill>
                  <a:schemeClr val="tx1"/>
                </a:solidFill>
                <a:latin typeface="+mn-lt"/>
                <a:cs typeface="Poppins" pitchFamily="2" charset="77"/>
              </a:rPr>
              <a:t>Evolutive : </a:t>
            </a:r>
            <a:r>
              <a:rPr lang="fr-FR" sz="2200" dirty="0" err="1">
                <a:solidFill>
                  <a:schemeClr val="tx1"/>
                </a:solidFill>
                <a:latin typeface="+mn-lt"/>
                <a:cs typeface="Poppins" pitchFamily="2" charset="77"/>
              </a:rPr>
              <a:t>co-construite</a:t>
            </a:r>
            <a:r>
              <a:rPr lang="fr-FR" sz="2200" dirty="0">
                <a:solidFill>
                  <a:schemeClr val="tx1"/>
                </a:solidFill>
                <a:latin typeface="+mn-lt"/>
                <a:cs typeface="Poppins" pitchFamily="2" charset="77"/>
              </a:rPr>
              <a:t> selon les besoins et attentes des industriels et distributeurs</a:t>
            </a:r>
          </a:p>
          <a:p>
            <a:pPr marL="914400" lvl="1" indent="-457200">
              <a:buFont typeface="Wingdings" pitchFamily="2" charset="2"/>
              <a:buChar char="Ø"/>
              <a:defRPr/>
            </a:pPr>
            <a:r>
              <a:rPr lang="fr-FR" sz="2200" dirty="0">
                <a:solidFill>
                  <a:schemeClr val="tx1"/>
                </a:solidFill>
                <a:latin typeface="+mn-lt"/>
                <a:cs typeface="Poppins" pitchFamily="2" charset="77"/>
              </a:rPr>
              <a:t>Garantissant la confidentialité des données et le contrôle du partage par l’industriel</a:t>
            </a:r>
          </a:p>
        </p:txBody>
      </p:sp>
      <p:pic>
        <p:nvPicPr>
          <p:cNvPr id="3" name="Google Shape;333;g380e5beae62_0_263">
            <a:extLst>
              <a:ext uri="{FF2B5EF4-FFF2-40B4-BE49-F238E27FC236}">
                <a16:creationId xmlns:a16="http://schemas.microsoft.com/office/drawing/2014/main" id="{4C0BCC92-C4AA-0D01-9BCD-D3E067F587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54;p5">
            <a:extLst>
              <a:ext uri="{FF2B5EF4-FFF2-40B4-BE49-F238E27FC236}">
                <a16:creationId xmlns:a16="http://schemas.microsoft.com/office/drawing/2014/main" id="{EA27C93F-A40D-5BEA-241E-632F7F2C54D1}"/>
              </a:ext>
            </a:extLst>
          </p:cNvPr>
          <p:cNvSpPr/>
          <p:nvPr/>
        </p:nvSpPr>
        <p:spPr>
          <a:xfrm>
            <a:off x="592787" y="1041326"/>
            <a:ext cx="2773868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810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19C97-227E-EA7F-7300-AB849E26A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8F122A2-3965-1827-1C97-2676B05EE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223940"/>
            <a:ext cx="10515600" cy="1325563"/>
          </a:xfrm>
        </p:spPr>
        <p:txBody>
          <a:bodyPr>
            <a:normAutofit/>
          </a:bodyPr>
          <a:lstStyle/>
          <a:p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 Pack LESS » : données à partager via la plateforme </a:t>
            </a:r>
            <a:b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le cadre de l’initiative LESS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9F27E4E-0EE6-AFB7-73D8-F717E5AF5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965" y="2007912"/>
            <a:ext cx="7202999" cy="3489760"/>
          </a:xfrm>
          <a:noFill/>
          <a:ln>
            <a:noFill/>
            <a:prstDash val="solid"/>
          </a:ln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fr-FR" b="1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2000" dirty="0"/>
              <a:t>Données génériques maturité entreprise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Bilan carbone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Engagements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Progrès par rapport aux engagements</a:t>
            </a:r>
            <a:br>
              <a:rPr lang="fr-FR" dirty="0"/>
            </a:br>
            <a:endParaRPr lang="fr-F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2000" dirty="0"/>
              <a:t>Données macro spécifiques enseignes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Montant des émissions de CO2 des produits du fournisseur dans chaque enseigne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Intensité carbone du fournisseur dans chaque enseigne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Avec détail par catégorie de produit (si existante)</a:t>
            </a:r>
            <a:endParaRPr lang="fr-F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endParaRPr lang="fr-FR" sz="2000" dirty="0"/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fr-FR" sz="2400" dirty="0"/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02764B4-9DF3-1FF8-C9B3-A383A8F32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66D4-C763-4E12-A000-845A8F1580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151671-A25D-3634-E799-865D25E28C32}"/>
              </a:ext>
            </a:extLst>
          </p:cNvPr>
          <p:cNvSpPr/>
          <p:nvPr/>
        </p:nvSpPr>
        <p:spPr>
          <a:xfrm>
            <a:off x="593471" y="1549503"/>
            <a:ext cx="7937598" cy="4680476"/>
          </a:xfrm>
          <a:prstGeom prst="rect">
            <a:avLst/>
          </a:prstGeom>
          <a:noFill/>
          <a:ln w="28575">
            <a:solidFill>
              <a:srgbClr val="9D08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D76047-9E07-F7F3-D65A-CA0DD389FE37}"/>
              </a:ext>
            </a:extLst>
          </p:cNvPr>
          <p:cNvSpPr/>
          <p:nvPr/>
        </p:nvSpPr>
        <p:spPr>
          <a:xfrm>
            <a:off x="9004663" y="1549503"/>
            <a:ext cx="2638696" cy="4680476"/>
          </a:xfrm>
          <a:prstGeom prst="rect">
            <a:avLst/>
          </a:prstGeom>
          <a:noFill/>
          <a:ln w="28575">
            <a:solidFill>
              <a:srgbClr val="7431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Un périmètre commun de données </a:t>
            </a:r>
          </a:p>
          <a:p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Choix des données à partager par l’industriel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456D497-3975-58B7-98E8-CACA67133F30}"/>
              </a:ext>
            </a:extLst>
          </p:cNvPr>
          <p:cNvSpPr/>
          <p:nvPr/>
        </p:nvSpPr>
        <p:spPr>
          <a:xfrm>
            <a:off x="774351" y="2336775"/>
            <a:ext cx="455359" cy="455359"/>
          </a:xfrm>
          <a:prstGeom prst="ellipse">
            <a:avLst/>
          </a:prstGeom>
          <a:solidFill>
            <a:srgbClr val="7431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AA4FB6D-0F5C-C0B5-A29B-64B0EF155A70}"/>
              </a:ext>
            </a:extLst>
          </p:cNvPr>
          <p:cNvSpPr/>
          <p:nvPr/>
        </p:nvSpPr>
        <p:spPr>
          <a:xfrm>
            <a:off x="774351" y="4034767"/>
            <a:ext cx="455359" cy="455359"/>
          </a:xfrm>
          <a:prstGeom prst="ellipse">
            <a:avLst/>
          </a:prstGeom>
          <a:solidFill>
            <a:srgbClr val="7431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Google Shape;333;g380e5beae62_0_263">
            <a:extLst>
              <a:ext uri="{FF2B5EF4-FFF2-40B4-BE49-F238E27FC236}">
                <a16:creationId xmlns:a16="http://schemas.microsoft.com/office/drawing/2014/main" id="{8A923EEE-FE10-1668-6159-F22307A79AD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4;p5">
            <a:extLst>
              <a:ext uri="{FF2B5EF4-FFF2-40B4-BE49-F238E27FC236}">
                <a16:creationId xmlns:a16="http://schemas.microsoft.com/office/drawing/2014/main" id="{E5983AAD-5C70-B157-ABCD-FA6F529DB3F6}"/>
              </a:ext>
            </a:extLst>
          </p:cNvPr>
          <p:cNvSpPr/>
          <p:nvPr/>
        </p:nvSpPr>
        <p:spPr>
          <a:xfrm>
            <a:off x="593471" y="826551"/>
            <a:ext cx="2773868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8991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9506D1-7997-389E-06EB-6B10AEDAB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661" y="1807957"/>
            <a:ext cx="11470594" cy="530929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400" dirty="0">
                <a:solidFill>
                  <a:srgbClr val="7431AB"/>
                </a:solidFill>
              </a:rPr>
              <a:t>Qui est concerné ? </a:t>
            </a:r>
            <a:br>
              <a:rPr lang="fr-FR" sz="2400" dirty="0"/>
            </a:b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Tout fournisseur de la grande distribution, qu’il soit industriel ou importateur, qu’il délivre des produits agricoles, produits alimentaires transformés ou des produits non-alimentaires. </a:t>
            </a:r>
            <a:b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fournisseurs seront invités par chaque enseigne, à renseigner leurs données.</a:t>
            </a:r>
          </a:p>
          <a:p>
            <a:pPr marL="0" indent="0">
              <a:spcBef>
                <a:spcPts val="0"/>
              </a:spcBef>
              <a:buNone/>
            </a:pPr>
            <a:endParaRPr lang="fr-FR" sz="2400" dirty="0"/>
          </a:p>
          <a:p>
            <a:pPr marL="0" indent="0">
              <a:spcBef>
                <a:spcPts val="0"/>
              </a:spcBef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>
                <a:solidFill>
                  <a:srgbClr val="7431AB"/>
                </a:solidFill>
              </a:rPr>
              <a:t>Et si le fournisseur n’a pas de bilan carbone ? </a:t>
            </a:r>
            <a:endParaRPr lang="fr-FR" sz="24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possibilité est laissée aux fournisseurs ne disposant pas de bilan carbone de s’enregistrer sur la plateforme OC gratuitement.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Objectif : engager le dialogue avec les acteurs du commerce. </a:t>
            </a:r>
          </a:p>
          <a:p>
            <a:pPr marL="0" indent="0">
              <a:spcBef>
                <a:spcPts val="0"/>
              </a:spcBef>
              <a:buNone/>
            </a:pPr>
            <a:endParaRPr lang="fr-FR" sz="2400" dirty="0"/>
          </a:p>
          <a:p>
            <a:pPr marL="0" indent="0" algn="just">
              <a:buNone/>
            </a:pPr>
            <a:endParaRPr lang="fr-FR" sz="2400" dirty="0"/>
          </a:p>
          <a:p>
            <a:pPr marL="0" indent="0" algn="just">
              <a:buNone/>
            </a:pPr>
            <a:endParaRPr lang="fr-FR" sz="2400" dirty="0"/>
          </a:p>
          <a:p>
            <a:endParaRPr lang="fr-FR" sz="2400" dirty="0"/>
          </a:p>
        </p:txBody>
      </p:sp>
      <p:pic>
        <p:nvPicPr>
          <p:cNvPr id="4" name="Google Shape;333;g380e5beae62_0_263">
            <a:extLst>
              <a:ext uri="{FF2B5EF4-FFF2-40B4-BE49-F238E27FC236}">
                <a16:creationId xmlns:a16="http://schemas.microsoft.com/office/drawing/2014/main" id="{D44839AB-7FE9-CDF2-488B-801092A8207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4D9B34-E8D6-278B-741C-289EFBD30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661" y="464926"/>
            <a:ext cx="10972800" cy="9482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Principales questions</a:t>
            </a:r>
            <a:endParaRPr lang="fr-FR" sz="3400" b="1" dirty="0">
              <a:solidFill>
                <a:schemeClr val="tx1">
                  <a:lumMod val="75000"/>
                  <a:lumOff val="25000"/>
                </a:schemeClr>
              </a:solidFill>
              <a:latin typeface="☞MOSKAUGROTESK-LIGHT" panose="02000000000000000000" pitchFamily="2" charset="77"/>
              <a:cs typeface="Poppins" pitchFamily="2" charset="77"/>
            </a:endParaRPr>
          </a:p>
        </p:txBody>
      </p:sp>
      <p:sp>
        <p:nvSpPr>
          <p:cNvPr id="5" name="Google Shape;354;p5">
            <a:extLst>
              <a:ext uri="{FF2B5EF4-FFF2-40B4-BE49-F238E27FC236}">
                <a16:creationId xmlns:a16="http://schemas.microsoft.com/office/drawing/2014/main" id="{FAE7AFAB-0BE0-606F-7028-B60DA51FC98F}"/>
              </a:ext>
            </a:extLst>
          </p:cNvPr>
          <p:cNvSpPr/>
          <p:nvPr/>
        </p:nvSpPr>
        <p:spPr>
          <a:xfrm>
            <a:off x="555661" y="1161668"/>
            <a:ext cx="4270158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192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28A79-A64C-E6EE-0769-F21D2996D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C69723-50C0-CE34-B3A9-DB6CEE466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03" y="1161668"/>
            <a:ext cx="11470594" cy="530929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dirty="0"/>
              <a:t> </a:t>
            </a:r>
          </a:p>
          <a:p>
            <a:pPr marL="0" indent="0" algn="just">
              <a:buNone/>
            </a:pPr>
            <a:r>
              <a:rPr lang="fr-FR" sz="9600" dirty="0">
                <a:solidFill>
                  <a:srgbClr val="7431AB"/>
                </a:solidFill>
              </a:rPr>
              <a:t>La plateforme va-t-elle effectuer des calculs avec les données des fournisseurs ou comparer les fournisseurs entre eux ? </a:t>
            </a:r>
          </a:p>
          <a:p>
            <a:pPr marL="0" indent="0" algn="just">
              <a:buNone/>
            </a:pPr>
            <a:endParaRPr lang="fr-FR" sz="7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« Pack LESS » comprend </a:t>
            </a:r>
            <a:r>
              <a:rPr lang="fr-FR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exclusivement la collecte des données des fournisseurs</a:t>
            </a:r>
            <a:r>
              <a:rPr lang="fr-FR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 marL="0" indent="0">
              <a:buNone/>
            </a:pPr>
            <a:r>
              <a:rPr lang="fr-FR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ce cadre, la plateforme n’effectue aucun calcul pour le compte des acteurs du commerce et n’intègre pas de fonctionnalité de comparaison. </a:t>
            </a:r>
          </a:p>
          <a:p>
            <a:pPr marL="0" indent="0" algn="just">
              <a:buNone/>
            </a:pPr>
            <a:r>
              <a:rPr lang="fr-FR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acteurs du commerce ont bien conscience des difficultés de la comparabilité des données en l’absence de méthodologies communes pour le calcul des données.</a:t>
            </a:r>
          </a:p>
          <a:p>
            <a:pPr marL="0" indent="0" algn="just">
              <a:buNone/>
            </a:pPr>
            <a:r>
              <a:rPr lang="fr-FR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données ainsi collectées permettront </a:t>
            </a:r>
            <a:r>
              <a:rPr lang="fr-FR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d’évaluer la dynamique et la progression des fournisseurs pour réduire leurs émissions de carbone.</a:t>
            </a:r>
          </a:p>
          <a:p>
            <a:pPr algn="just"/>
            <a:endParaRPr lang="fr-FR" sz="9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r>
              <a:rPr lang="fr-FR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répondre aux enseignes de l’initiative LESS, l’adhésion annuelle des fournisseurs correspond à ce besoin uniquement.  </a:t>
            </a:r>
          </a:p>
          <a:p>
            <a:pPr marL="0" indent="0" algn="just">
              <a:buNone/>
            </a:pPr>
            <a:r>
              <a:rPr lang="fr-FR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OpenClimat</a:t>
            </a:r>
            <a:r>
              <a:rPr lang="fr-FR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peut proposer des services additionnels (hors « Pack LESS » donc) aux entreprises (distributeurs et industriels/fournisseurs) : pertinence à apprécier par chaque organisation. </a:t>
            </a:r>
          </a:p>
          <a:p>
            <a:pPr algn="just"/>
            <a:endParaRPr lang="fr-FR" b="1" dirty="0"/>
          </a:p>
          <a:p>
            <a:endParaRPr lang="fr-FR" dirty="0"/>
          </a:p>
        </p:txBody>
      </p:sp>
      <p:pic>
        <p:nvPicPr>
          <p:cNvPr id="4" name="Google Shape;333;g380e5beae62_0_263">
            <a:extLst>
              <a:ext uri="{FF2B5EF4-FFF2-40B4-BE49-F238E27FC236}">
                <a16:creationId xmlns:a16="http://schemas.microsoft.com/office/drawing/2014/main" id="{4D5B5186-F3DF-40F8-402C-0440928789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23CA95A-C479-4EC9-F0C5-AA738BE77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89" y="213401"/>
            <a:ext cx="10972800" cy="9482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Principales questions</a:t>
            </a:r>
            <a:endParaRPr lang="fr-FR" sz="3400" b="1" dirty="0">
              <a:solidFill>
                <a:schemeClr val="tx1">
                  <a:lumMod val="75000"/>
                  <a:lumOff val="25000"/>
                </a:schemeClr>
              </a:solidFill>
              <a:latin typeface="☞MOSKAUGROTESK-LIGHT" panose="02000000000000000000" pitchFamily="2" charset="77"/>
              <a:cs typeface="Poppins" pitchFamily="2" charset="77"/>
            </a:endParaRPr>
          </a:p>
        </p:txBody>
      </p:sp>
      <p:sp>
        <p:nvSpPr>
          <p:cNvPr id="9" name="Google Shape;354;p5">
            <a:extLst>
              <a:ext uri="{FF2B5EF4-FFF2-40B4-BE49-F238E27FC236}">
                <a16:creationId xmlns:a16="http://schemas.microsoft.com/office/drawing/2014/main" id="{3FFF1984-199D-0310-1531-C061BC6FB1EB}"/>
              </a:ext>
            </a:extLst>
          </p:cNvPr>
          <p:cNvSpPr/>
          <p:nvPr/>
        </p:nvSpPr>
        <p:spPr>
          <a:xfrm>
            <a:off x="486389" y="909536"/>
            <a:ext cx="4270158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9812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24212-D30A-4C99-B6CD-39C356E8F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328C99-4871-78F8-7D03-3DB508DA8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30" y="1548706"/>
            <a:ext cx="11470594" cy="356362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400" dirty="0">
                <a:solidFill>
                  <a:srgbClr val="7431AB"/>
                </a:solidFill>
              </a:rPr>
              <a:t>Quelles synergies avec la communauté d’intérêt RSE de GS1 ? 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Le rôle de GS1 est la standardisation des donnés et l’harmonisation sémantique dans la nomenclature des données échangées. GS1 n’a pas vocation à proposer un outil. 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Si des décisions étaient prises au sein de GS1, impactant les données demandées, </a:t>
            </a:r>
            <a:r>
              <a:rPr lang="fr-FR" sz="2400" dirty="0" err="1"/>
              <a:t>OpenClimat</a:t>
            </a:r>
            <a:r>
              <a:rPr lang="fr-FR" sz="2400" dirty="0"/>
              <a:t> devra intégrer la nomenclature des données.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Google Shape;333;g380e5beae62_0_263">
            <a:extLst>
              <a:ext uri="{FF2B5EF4-FFF2-40B4-BE49-F238E27FC236}">
                <a16:creationId xmlns:a16="http://schemas.microsoft.com/office/drawing/2014/main" id="{2E4FED3A-A96E-3B24-B94B-155ED8C5E8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99CA0D-B190-6ADC-7E31-DD6F647C6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89" y="213401"/>
            <a:ext cx="10972800" cy="9482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Principales questions</a:t>
            </a:r>
            <a:endParaRPr lang="fr-FR" sz="3400" b="1" dirty="0">
              <a:solidFill>
                <a:schemeClr val="tx1">
                  <a:lumMod val="75000"/>
                  <a:lumOff val="25000"/>
                </a:schemeClr>
              </a:solidFill>
              <a:latin typeface="☞MOSKAUGROTESK-LIGHT" panose="02000000000000000000" pitchFamily="2" charset="77"/>
              <a:cs typeface="Poppins" pitchFamily="2" charset="77"/>
            </a:endParaRPr>
          </a:p>
        </p:txBody>
      </p:sp>
      <p:sp>
        <p:nvSpPr>
          <p:cNvPr id="5" name="Google Shape;354;p5">
            <a:extLst>
              <a:ext uri="{FF2B5EF4-FFF2-40B4-BE49-F238E27FC236}">
                <a16:creationId xmlns:a16="http://schemas.microsoft.com/office/drawing/2014/main" id="{CDCD75E4-9A4A-3D09-2ABC-1A067E27A143}"/>
              </a:ext>
            </a:extLst>
          </p:cNvPr>
          <p:cNvSpPr/>
          <p:nvPr/>
        </p:nvSpPr>
        <p:spPr>
          <a:xfrm>
            <a:off x="511630" y="912287"/>
            <a:ext cx="4270158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643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D9D51-BC50-0300-0B36-6C99FC272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F7C89C-BC2E-74EB-EAA4-46DC8627E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89" y="1463598"/>
            <a:ext cx="11470594" cy="590039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400" dirty="0">
                <a:solidFill>
                  <a:srgbClr val="7431AB"/>
                </a:solidFill>
              </a:rPr>
              <a:t>La mise en place d’un comité des parties prenantes (CPP) </a:t>
            </a:r>
          </a:p>
          <a:p>
            <a:pPr marL="0" indent="0">
              <a:buNone/>
            </a:pPr>
            <a:endParaRPr lang="fr-FR" sz="2400" dirty="0"/>
          </a:p>
          <a:p>
            <a:pPr marL="0" indent="0" algn="just">
              <a:buNone/>
            </a:pPr>
            <a:r>
              <a:rPr lang="fr-FR" sz="2400" b="1" u="sng" dirty="0"/>
              <a:t>Objectif : </a:t>
            </a:r>
            <a:r>
              <a:rPr lang="fr-FR" sz="2400" dirty="0"/>
              <a:t>faciliter le dialogue entre la FCD et </a:t>
            </a:r>
            <a:r>
              <a:rPr lang="fr-FR" sz="2400" dirty="0" err="1"/>
              <a:t>Perifem</a:t>
            </a:r>
            <a:r>
              <a:rPr lang="fr-FR" sz="2400" dirty="0"/>
              <a:t> et les fédérations d’industriels</a:t>
            </a:r>
          </a:p>
          <a:p>
            <a:pPr algn="just"/>
            <a:endParaRPr lang="fr-FR" sz="2400" dirty="0"/>
          </a:p>
          <a:p>
            <a:pPr marL="0" indent="0" algn="just">
              <a:buNone/>
            </a:pPr>
            <a:r>
              <a:rPr lang="fr-FR" sz="2400" dirty="0"/>
              <a:t>Membres industriels : ILEC, </a:t>
            </a:r>
            <a:r>
              <a:rPr lang="fr-FR" sz="2400" dirty="0" err="1"/>
              <a:t>Pact’Alim</a:t>
            </a:r>
            <a:r>
              <a:rPr lang="fr-FR" sz="2400" dirty="0"/>
              <a:t>, FEBEA, FEEF, FHER,</a:t>
            </a:r>
          </a:p>
          <a:p>
            <a:pPr marL="0" indent="0" algn="just">
              <a:buNone/>
            </a:pPr>
            <a:r>
              <a:rPr lang="fr-FR" sz="2400" dirty="0"/>
              <a:t>… et ANIA et La Coopération Agricole à confirmer </a:t>
            </a:r>
          </a:p>
          <a:p>
            <a:pPr marL="0" indent="0" algn="just">
              <a:buNone/>
            </a:pPr>
            <a:endParaRPr lang="fr-FR" sz="2400" dirty="0"/>
          </a:p>
          <a:p>
            <a:pPr lvl="1" algn="just">
              <a:buFont typeface="Wingdings" pitchFamily="2" charset="2"/>
              <a:buChar char="Ø"/>
            </a:pPr>
            <a:r>
              <a:rPr lang="fr-FR" i="1" dirty="0"/>
              <a:t> Un tour de table qui peut évoluer selon les enseignes / industriels présents sur la plateforme. </a:t>
            </a:r>
          </a:p>
          <a:p>
            <a:pPr algn="just"/>
            <a:endParaRPr lang="fr-FR" sz="2400" dirty="0"/>
          </a:p>
          <a:p>
            <a:pPr marL="0" indent="0">
              <a:buNone/>
            </a:pPr>
            <a:r>
              <a:rPr lang="fr-FR" sz="2400" u="sng" dirty="0"/>
              <a:t>Premier livrable : </a:t>
            </a:r>
            <a:r>
              <a:rPr lang="fr-FR" sz="2400" b="1" dirty="0"/>
              <a:t>FAQ commune </a:t>
            </a:r>
            <a:r>
              <a:rPr lang="fr-FR" sz="2400" dirty="0"/>
              <a:t>(et évolutive) sur les principales questions des industriels</a:t>
            </a:r>
          </a:p>
        </p:txBody>
      </p:sp>
      <p:pic>
        <p:nvPicPr>
          <p:cNvPr id="4" name="Google Shape;333;g380e5beae62_0_263">
            <a:extLst>
              <a:ext uri="{FF2B5EF4-FFF2-40B4-BE49-F238E27FC236}">
                <a16:creationId xmlns:a16="http://schemas.microsoft.com/office/drawing/2014/main" id="{BC126E75-ACE4-D170-1298-E85B69D2A9B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859" y="70162"/>
            <a:ext cx="745365" cy="10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D5D7C3-323A-29DE-2141-7CC4B6295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89" y="213401"/>
            <a:ext cx="10972800" cy="9482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Principales questions</a:t>
            </a:r>
            <a:endParaRPr lang="fr-FR" sz="3400" b="1" dirty="0">
              <a:solidFill>
                <a:schemeClr val="tx1">
                  <a:lumMod val="75000"/>
                  <a:lumOff val="25000"/>
                </a:schemeClr>
              </a:solidFill>
              <a:latin typeface="☞MOSKAUGROTESK-LIGHT" panose="02000000000000000000" pitchFamily="2" charset="77"/>
              <a:cs typeface="Poppins" pitchFamily="2" charset="77"/>
            </a:endParaRPr>
          </a:p>
        </p:txBody>
      </p:sp>
      <p:sp>
        <p:nvSpPr>
          <p:cNvPr id="5" name="Google Shape;354;p5">
            <a:extLst>
              <a:ext uri="{FF2B5EF4-FFF2-40B4-BE49-F238E27FC236}">
                <a16:creationId xmlns:a16="http://schemas.microsoft.com/office/drawing/2014/main" id="{920B4135-1F44-8F89-ED6C-EA9FC4BA652B}"/>
              </a:ext>
            </a:extLst>
          </p:cNvPr>
          <p:cNvSpPr/>
          <p:nvPr/>
        </p:nvSpPr>
        <p:spPr>
          <a:xfrm>
            <a:off x="486389" y="884578"/>
            <a:ext cx="4270158" cy="120342"/>
          </a:xfrm>
          <a:prstGeom prst="rect">
            <a:avLst/>
          </a:prstGeom>
          <a:solidFill>
            <a:srgbClr val="7431AB">
              <a:alpha val="74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9883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8E5C9-842C-9742-2C50-9397BE45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33;g380e5beae62_0_263">
            <a:extLst>
              <a:ext uri="{FF2B5EF4-FFF2-40B4-BE49-F238E27FC236}">
                <a16:creationId xmlns:a16="http://schemas.microsoft.com/office/drawing/2014/main" id="{D7063870-0838-CFE9-B6C0-1DB841AD0F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23707" y="1317071"/>
            <a:ext cx="2144585" cy="27007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B1F3B-E7EF-A43D-1272-21707AE14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387922"/>
            <a:ext cx="10972800" cy="94826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☞MOSKAUGROTESK-LIGHT" panose="02000000000000000000" pitchFamily="2" charset="77"/>
                <a:cs typeface="Poppins" pitchFamily="2" charset="77"/>
              </a:rPr>
              <a:t>Merci !</a:t>
            </a:r>
          </a:p>
        </p:txBody>
      </p:sp>
    </p:spTree>
    <p:extLst>
      <p:ext uri="{BB962C8B-B14F-4D97-AF65-F5344CB8AC3E}">
        <p14:creationId xmlns:p14="http://schemas.microsoft.com/office/powerpoint/2010/main" val="37114734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1024</Words>
  <Application>Microsoft Office PowerPoint</Application>
  <PresentationFormat>Grand écran</PresentationFormat>
  <Paragraphs>139</Paragraphs>
  <Slides>14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4" baseType="lpstr">
      <vt:lpstr>☞MOSKAUGROTESK-LIGHT</vt:lpstr>
      <vt:lpstr>Aptos</vt:lpstr>
      <vt:lpstr>Aptos Display</vt:lpstr>
      <vt:lpstr>Arial</vt:lpstr>
      <vt:lpstr>Calibri</vt:lpstr>
      <vt:lpstr>Inter</vt:lpstr>
      <vt:lpstr>Inter Light</vt:lpstr>
      <vt:lpstr>Poppins</vt:lpstr>
      <vt:lpstr>Wingdings</vt:lpstr>
      <vt:lpstr>Thème Office</vt:lpstr>
      <vt:lpstr>Présentation PowerPoint</vt:lpstr>
      <vt:lpstr>Présentation PowerPoint</vt:lpstr>
      <vt:lpstr>La nécessité d’une simplification pour plus d’efficacité</vt:lpstr>
      <vt:lpstr>Process : 1.5 an de travail collectif pour sélectionner un outil collaboratif</vt:lpstr>
      <vt:lpstr>Présentation PowerPoint</vt:lpstr>
      <vt:lpstr>L.E.S.S. aujourd’hui : une initiative de distributeurs qui a vocation à grandir pour centraliser les échanges de données avec leurs fournisseurs</vt:lpstr>
      <vt:lpstr>Les étapes clés </vt:lpstr>
      <vt:lpstr>Principes clés</vt:lpstr>
      <vt:lpstr>« Pack LESS » : données à partager via la plateforme  dans le cadre de l’initiative LESS</vt:lpstr>
      <vt:lpstr>Principales questions</vt:lpstr>
      <vt:lpstr>Principales questions</vt:lpstr>
      <vt:lpstr>Principales questions</vt:lpstr>
      <vt:lpstr>Principales questions</vt:lpstr>
      <vt:lpstr>Merci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Bourge</dc:creator>
  <cp:lastModifiedBy>DAILLY Cécile</cp:lastModifiedBy>
  <cp:revision>25</cp:revision>
  <dcterms:created xsi:type="dcterms:W3CDTF">2025-10-30T11:07:24Z</dcterms:created>
  <dcterms:modified xsi:type="dcterms:W3CDTF">2025-11-14T18:46:09Z</dcterms:modified>
</cp:coreProperties>
</file>